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7" r:id="rId3"/>
    <p:sldId id="265" r:id="rId4"/>
    <p:sldId id="266" r:id="rId5"/>
    <p:sldId id="267" r:id="rId6"/>
    <p:sldId id="268" r:id="rId7"/>
    <p:sldId id="269" r:id="rId8"/>
    <p:sldId id="270" r:id="rId9"/>
    <p:sldId id="258" r:id="rId10"/>
    <p:sldId id="259" r:id="rId11"/>
    <p:sldId id="260" r:id="rId12"/>
    <p:sldId id="261" r:id="rId13"/>
    <p:sldId id="262" r:id="rId14"/>
    <p:sldId id="263" r:id="rId15"/>
    <p:sldId id="264" r:id="rId16"/>
  </p:sldIdLst>
  <p:sldSz cx="12192000" cy="6858000"/>
  <p:notesSz cx="6794500" cy="9931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04" d="100"/>
          <a:sy n="104" d="100"/>
        </p:scale>
        <p:origin x="72" y="198"/>
      </p:cViewPr>
      <p:guideLst/>
    </p:cSldViewPr>
  </p:slideViewPr>
  <p:notesTextViewPr>
    <p:cViewPr>
      <p:scale>
        <a:sx n="3" d="2"/>
        <a:sy n="3" d="2"/>
      </p:scale>
      <p:origin x="-6" y="-18"/>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5429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9:notes"/>
          <p:cNvSpPr>
            <a:spLocks noGrp="1" noRot="1" noChangeAspect="1"/>
          </p:cNvSpPr>
          <p:nvPr>
            <p:ph type="sldImg" idx="2"/>
          </p:nvPr>
        </p:nvSpPr>
        <p:spPr>
          <a:xfrm>
            <a:off x="1163638" y="931863"/>
            <a:ext cx="4467225" cy="25130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p9:notes"/>
          <p:cNvSpPr txBox="1">
            <a:spLocks noGrp="1"/>
          </p:cNvSpPr>
          <p:nvPr>
            <p:ph type="body" idx="1"/>
          </p:nvPr>
        </p:nvSpPr>
        <p:spPr>
          <a:xfrm>
            <a:off x="679450" y="3584614"/>
            <a:ext cx="5435600" cy="2932867"/>
          </a:xfrm>
          <a:prstGeom prst="rect">
            <a:avLst/>
          </a:prstGeom>
          <a:noFill/>
          <a:ln>
            <a:noFill/>
          </a:ln>
        </p:spPr>
        <p:txBody>
          <a:bodyPr spcFirstLastPara="1" wrap="square" lIns="80271" tIns="40125" rIns="80271" bIns="40125" anchor="t" anchorCtr="0">
            <a:noAutofit/>
          </a:bodyPr>
          <a:lstStyle/>
          <a:p>
            <a:pPr marL="0" indent="0"/>
            <a:r>
              <a:rPr lang="en-US"/>
              <a:t>Divider for Part 2 over a lily-pad lake photo.</a:t>
            </a:r>
            <a:endParaRPr/>
          </a:p>
        </p:txBody>
      </p:sp>
      <p:sp>
        <p:nvSpPr>
          <p:cNvPr id="207" name="Google Shape;207;p9:notes"/>
          <p:cNvSpPr txBox="1">
            <a:spLocks noGrp="1"/>
          </p:cNvSpPr>
          <p:nvPr>
            <p:ph type="sldNum" idx="12"/>
          </p:nvPr>
        </p:nvSpPr>
        <p:spPr>
          <a:xfrm>
            <a:off x="3848645" y="7074830"/>
            <a:ext cx="2944283" cy="373720"/>
          </a:xfrm>
          <a:prstGeom prst="rect">
            <a:avLst/>
          </a:prstGeom>
          <a:noFill/>
          <a:ln>
            <a:noFill/>
          </a:ln>
        </p:spPr>
        <p:txBody>
          <a:bodyPr spcFirstLastPara="1" wrap="square" lIns="80271" tIns="40125" rIns="80271" bIns="40125" anchor="b" anchorCtr="0">
            <a:noAutofit/>
          </a:bodyPr>
          <a:lstStyle/>
          <a:p>
            <a:pPr algn="r">
              <a:buSzPts val="1400"/>
            </a:pPr>
            <a:fld id="{00000000-1234-1234-1234-123412341234}" type="slidenum">
              <a:rPr lang="en-US"/>
              <a:pPr algn="r">
                <a:buSzPts val="1400"/>
              </a:pPr>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10:notes"/>
          <p:cNvSpPr>
            <a:spLocks noGrp="1" noRot="1" noChangeAspect="1"/>
          </p:cNvSpPr>
          <p:nvPr>
            <p:ph type="sldImg" idx="2"/>
          </p:nvPr>
        </p:nvSpPr>
        <p:spPr>
          <a:xfrm>
            <a:off x="1163638" y="931863"/>
            <a:ext cx="4467225" cy="25130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9" name="Google Shape;219;p10:notes"/>
          <p:cNvSpPr txBox="1">
            <a:spLocks noGrp="1"/>
          </p:cNvSpPr>
          <p:nvPr>
            <p:ph type="body" idx="1"/>
          </p:nvPr>
        </p:nvSpPr>
        <p:spPr>
          <a:xfrm>
            <a:off x="679450" y="3584614"/>
            <a:ext cx="5435600" cy="2932867"/>
          </a:xfrm>
          <a:prstGeom prst="rect">
            <a:avLst/>
          </a:prstGeom>
          <a:noFill/>
          <a:ln>
            <a:noFill/>
          </a:ln>
        </p:spPr>
        <p:txBody>
          <a:bodyPr spcFirstLastPara="1" wrap="square" lIns="80271" tIns="40125" rIns="80271" bIns="40125" anchor="t" anchorCtr="0">
            <a:noAutofit/>
          </a:bodyPr>
          <a:lstStyle/>
          <a:p>
            <a:pPr marL="0" indent="0"/>
            <a:r>
              <a:rPr lang="en-US"/>
              <a:t>Lovely content kept, design swapped to use a real wetland photo panel. Wicken Fen is the nearby living example if pupils have visited.</a:t>
            </a:r>
            <a:endParaRPr/>
          </a:p>
        </p:txBody>
      </p:sp>
      <p:sp>
        <p:nvSpPr>
          <p:cNvPr id="220" name="Google Shape;220;p10:notes"/>
          <p:cNvSpPr txBox="1">
            <a:spLocks noGrp="1"/>
          </p:cNvSpPr>
          <p:nvPr>
            <p:ph type="sldNum" idx="12"/>
          </p:nvPr>
        </p:nvSpPr>
        <p:spPr>
          <a:xfrm>
            <a:off x="3848645" y="7074830"/>
            <a:ext cx="2944283" cy="373720"/>
          </a:xfrm>
          <a:prstGeom prst="rect">
            <a:avLst/>
          </a:prstGeom>
          <a:noFill/>
          <a:ln>
            <a:noFill/>
          </a:ln>
        </p:spPr>
        <p:txBody>
          <a:bodyPr spcFirstLastPara="1" wrap="square" lIns="80271" tIns="40125" rIns="80271" bIns="40125" anchor="b" anchorCtr="0">
            <a:noAutofit/>
          </a:bodyPr>
          <a:lstStyle/>
          <a:p>
            <a:pPr algn="r">
              <a:buSzPts val="1400"/>
            </a:pPr>
            <a:fld id="{00000000-1234-1234-1234-123412341234}" type="slidenum">
              <a:rPr lang="en-US"/>
              <a:pPr algn="r">
                <a:buSzPts val="1400"/>
              </a:pPr>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1:notes"/>
          <p:cNvSpPr>
            <a:spLocks noGrp="1" noRot="1" noChangeAspect="1"/>
          </p:cNvSpPr>
          <p:nvPr>
            <p:ph type="sldImg" idx="2"/>
          </p:nvPr>
        </p:nvSpPr>
        <p:spPr>
          <a:xfrm>
            <a:off x="1163638" y="931863"/>
            <a:ext cx="4467225" cy="25130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9" name="Google Shape;249;p11:notes"/>
          <p:cNvSpPr txBox="1">
            <a:spLocks noGrp="1"/>
          </p:cNvSpPr>
          <p:nvPr>
            <p:ph type="body" idx="1"/>
          </p:nvPr>
        </p:nvSpPr>
        <p:spPr>
          <a:xfrm>
            <a:off x="679450" y="3584614"/>
            <a:ext cx="5435600" cy="2932867"/>
          </a:xfrm>
          <a:prstGeom prst="rect">
            <a:avLst/>
          </a:prstGeom>
          <a:noFill/>
          <a:ln>
            <a:noFill/>
          </a:ln>
        </p:spPr>
        <p:txBody>
          <a:bodyPr spcFirstLastPara="1" wrap="square" lIns="80271" tIns="40125" rIns="80271" bIns="40125" anchor="t" anchorCtr="0">
            <a:noAutofit/>
          </a:bodyPr>
          <a:lstStyle/>
          <a:p>
            <a:pPr marL="0" indent="0"/>
            <a:r>
              <a:rPr lang="en-US"/>
              <a:t>Story kept (terrific content). Added: a place-name quiz to involve them (old vs new place in the Fens), and a photo strip placeholder for Holme Fen, Wicken Fen, and the Cam/Ouse/Nene rivers — drop those in when you have them.</a:t>
            </a:r>
            <a:endParaRPr/>
          </a:p>
        </p:txBody>
      </p:sp>
      <p:sp>
        <p:nvSpPr>
          <p:cNvPr id="250" name="Google Shape;250;p11:notes"/>
          <p:cNvSpPr txBox="1">
            <a:spLocks noGrp="1"/>
          </p:cNvSpPr>
          <p:nvPr>
            <p:ph type="sldNum" idx="12"/>
          </p:nvPr>
        </p:nvSpPr>
        <p:spPr>
          <a:xfrm>
            <a:off x="3848645" y="7074830"/>
            <a:ext cx="2944283" cy="373720"/>
          </a:xfrm>
          <a:prstGeom prst="rect">
            <a:avLst/>
          </a:prstGeom>
          <a:noFill/>
          <a:ln>
            <a:noFill/>
          </a:ln>
        </p:spPr>
        <p:txBody>
          <a:bodyPr spcFirstLastPara="1" wrap="square" lIns="80271" tIns="40125" rIns="80271" bIns="40125" anchor="b" anchorCtr="0">
            <a:noAutofit/>
          </a:bodyPr>
          <a:lstStyle/>
          <a:p>
            <a:pPr algn="r">
              <a:buSzPts val="1400"/>
            </a:pPr>
            <a:fld id="{00000000-1234-1234-1234-123412341234}" type="slidenum">
              <a:rPr lang="en-US"/>
              <a:pPr algn="r">
                <a:buSzPts val="1400"/>
              </a:pPr>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12:notes"/>
          <p:cNvSpPr>
            <a:spLocks noGrp="1" noRot="1" noChangeAspect="1"/>
          </p:cNvSpPr>
          <p:nvPr>
            <p:ph type="sldImg" idx="2"/>
          </p:nvPr>
        </p:nvSpPr>
        <p:spPr>
          <a:xfrm>
            <a:off x="1163638" y="931863"/>
            <a:ext cx="4467225" cy="25130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1" name="Google Shape;281;p12:notes"/>
          <p:cNvSpPr txBox="1">
            <a:spLocks noGrp="1"/>
          </p:cNvSpPr>
          <p:nvPr>
            <p:ph type="body" idx="1"/>
          </p:nvPr>
        </p:nvSpPr>
        <p:spPr>
          <a:xfrm>
            <a:off x="679450" y="3584614"/>
            <a:ext cx="5435600" cy="2932867"/>
          </a:xfrm>
          <a:prstGeom prst="rect">
            <a:avLst/>
          </a:prstGeom>
          <a:noFill/>
          <a:ln>
            <a:noFill/>
          </a:ln>
        </p:spPr>
        <p:txBody>
          <a:bodyPr spcFirstLastPara="1" wrap="square" lIns="80271" tIns="40125" rIns="80271" bIns="40125" anchor="t" anchorCtr="0">
            <a:noAutofit/>
          </a:bodyPr>
          <a:lstStyle/>
          <a:p>
            <a:pPr marL="0" indent="0"/>
            <a:r>
              <a:rPr lang="en-US"/>
              <a:t>Maths check you asked for: subsidence ≈4 m. An average adult man ≈1.75 m, so 4 ÷ 1.75 ≈ 2.3 — i.e. more than TWO 'Mr Deely's tall, not three (three would need him ~1.33 m). I've drawn ~2.3 people and phrased it as 'more than two grown-ups on each other's shoulders' to stay accurate. Swap in the real post photo you took.</a:t>
            </a:r>
            <a:endParaRPr/>
          </a:p>
        </p:txBody>
      </p:sp>
      <p:sp>
        <p:nvSpPr>
          <p:cNvPr id="282" name="Google Shape;282;p12:notes"/>
          <p:cNvSpPr txBox="1">
            <a:spLocks noGrp="1"/>
          </p:cNvSpPr>
          <p:nvPr>
            <p:ph type="sldNum" idx="12"/>
          </p:nvPr>
        </p:nvSpPr>
        <p:spPr>
          <a:xfrm>
            <a:off x="3848645" y="7074830"/>
            <a:ext cx="2944283" cy="373720"/>
          </a:xfrm>
          <a:prstGeom prst="rect">
            <a:avLst/>
          </a:prstGeom>
          <a:noFill/>
          <a:ln>
            <a:noFill/>
          </a:ln>
        </p:spPr>
        <p:txBody>
          <a:bodyPr spcFirstLastPara="1" wrap="square" lIns="80271" tIns="40125" rIns="80271" bIns="40125" anchor="b" anchorCtr="0">
            <a:noAutofit/>
          </a:bodyPr>
          <a:lstStyle/>
          <a:p>
            <a:pPr algn="r">
              <a:buSzPts val="1400"/>
            </a:pPr>
            <a:fld id="{00000000-1234-1234-1234-123412341234}" type="slidenum">
              <a:rPr lang="en-US"/>
              <a:pPr algn="r">
                <a:buSzPts val="1400"/>
              </a:pPr>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13:notes"/>
          <p:cNvSpPr>
            <a:spLocks noGrp="1" noRot="1" noChangeAspect="1"/>
          </p:cNvSpPr>
          <p:nvPr>
            <p:ph type="sldImg" idx="2"/>
          </p:nvPr>
        </p:nvSpPr>
        <p:spPr>
          <a:xfrm>
            <a:off x="1163638" y="931863"/>
            <a:ext cx="4467225" cy="25130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4" name="Google Shape;314;p13:notes"/>
          <p:cNvSpPr txBox="1">
            <a:spLocks noGrp="1"/>
          </p:cNvSpPr>
          <p:nvPr>
            <p:ph type="body" idx="1"/>
          </p:nvPr>
        </p:nvSpPr>
        <p:spPr>
          <a:xfrm>
            <a:off x="679450" y="3584614"/>
            <a:ext cx="5435600" cy="2932867"/>
          </a:xfrm>
          <a:prstGeom prst="rect">
            <a:avLst/>
          </a:prstGeom>
          <a:noFill/>
          <a:ln>
            <a:noFill/>
          </a:ln>
        </p:spPr>
        <p:txBody>
          <a:bodyPr spcFirstLastPara="1" wrap="square" lIns="80271" tIns="40125" rIns="80271" bIns="40125" anchor="t" anchorCtr="0">
            <a:noAutofit/>
          </a:bodyPr>
          <a:lstStyle/>
          <a:p>
            <a:pPr marL="0" indent="0"/>
            <a:r>
              <a:rPr lang="en-US"/>
              <a:t>Design refreshed with a real Fen photo background; cross-section content kept. Explain the perched rivers and pumps lifting water uphill.</a:t>
            </a:r>
            <a:endParaRPr/>
          </a:p>
        </p:txBody>
      </p:sp>
      <p:sp>
        <p:nvSpPr>
          <p:cNvPr id="315" name="Google Shape;315;p13:notes"/>
          <p:cNvSpPr txBox="1">
            <a:spLocks noGrp="1"/>
          </p:cNvSpPr>
          <p:nvPr>
            <p:ph type="sldNum" idx="12"/>
          </p:nvPr>
        </p:nvSpPr>
        <p:spPr>
          <a:xfrm>
            <a:off x="3848645" y="7074830"/>
            <a:ext cx="2944283" cy="373720"/>
          </a:xfrm>
          <a:prstGeom prst="rect">
            <a:avLst/>
          </a:prstGeom>
          <a:noFill/>
          <a:ln>
            <a:noFill/>
          </a:ln>
        </p:spPr>
        <p:txBody>
          <a:bodyPr spcFirstLastPara="1" wrap="square" lIns="80271" tIns="40125" rIns="80271" bIns="40125" anchor="b" anchorCtr="0">
            <a:noAutofit/>
          </a:bodyPr>
          <a:lstStyle/>
          <a:p>
            <a:pPr algn="r">
              <a:buSzPts val="1400"/>
            </a:pPr>
            <a:fld id="{00000000-1234-1234-1234-123412341234}" type="slidenum">
              <a:rPr lang="en-US"/>
              <a:pPr algn="r">
                <a:buSzPts val="1400"/>
              </a:pPr>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14:notes"/>
          <p:cNvSpPr>
            <a:spLocks noGrp="1" noRot="1" noChangeAspect="1"/>
          </p:cNvSpPr>
          <p:nvPr>
            <p:ph type="sldImg" idx="2"/>
          </p:nvPr>
        </p:nvSpPr>
        <p:spPr>
          <a:xfrm>
            <a:off x="1163638" y="931863"/>
            <a:ext cx="4467225" cy="25130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 name="Google Shape;348;p14:notes"/>
          <p:cNvSpPr txBox="1">
            <a:spLocks noGrp="1"/>
          </p:cNvSpPr>
          <p:nvPr>
            <p:ph type="body" idx="1"/>
          </p:nvPr>
        </p:nvSpPr>
        <p:spPr>
          <a:xfrm>
            <a:off x="679450" y="3584614"/>
            <a:ext cx="5435600" cy="2932867"/>
          </a:xfrm>
          <a:prstGeom prst="rect">
            <a:avLst/>
          </a:prstGeom>
          <a:noFill/>
          <a:ln>
            <a:noFill/>
          </a:ln>
        </p:spPr>
        <p:txBody>
          <a:bodyPr spcFirstLastPara="1" wrap="square" lIns="80271" tIns="40125" rIns="80271" bIns="40125" anchor="t" anchorCtr="0">
            <a:noAutofit/>
          </a:bodyPr>
          <a:lstStyle/>
          <a:p>
            <a:pPr marL="0" indent="0"/>
            <a:r>
              <a:rPr lang="en-US"/>
              <a:t>Colourful design over a lily-pad lake photo, emphasising wildlife and homes as you asked.</a:t>
            </a:r>
            <a:endParaRPr/>
          </a:p>
        </p:txBody>
      </p:sp>
      <p:sp>
        <p:nvSpPr>
          <p:cNvPr id="349" name="Google Shape;349;p14:notes"/>
          <p:cNvSpPr txBox="1">
            <a:spLocks noGrp="1"/>
          </p:cNvSpPr>
          <p:nvPr>
            <p:ph type="sldNum" idx="12"/>
          </p:nvPr>
        </p:nvSpPr>
        <p:spPr>
          <a:xfrm>
            <a:off x="3848645" y="7074830"/>
            <a:ext cx="2944283" cy="373720"/>
          </a:xfrm>
          <a:prstGeom prst="rect">
            <a:avLst/>
          </a:prstGeom>
          <a:noFill/>
          <a:ln>
            <a:noFill/>
          </a:ln>
        </p:spPr>
        <p:txBody>
          <a:bodyPr spcFirstLastPara="1" wrap="square" lIns="80271" tIns="40125" rIns="80271" bIns="40125" anchor="b" anchorCtr="0">
            <a:noAutofit/>
          </a:bodyPr>
          <a:lstStyle/>
          <a:p>
            <a:pPr algn="r">
              <a:buSzPts val="1400"/>
            </a:pPr>
            <a:fld id="{00000000-1234-1234-1234-123412341234}" type="slidenum">
              <a:rPr lang="en-US"/>
              <a:pPr algn="r">
                <a:buSzPts val="1400"/>
              </a:pPr>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alphaModFix amt="23000"/>
            <a:lum/>
          </a:blip>
          <a:srcRect/>
          <a:tile tx="0" ty="0" sx="100000" sy="100000" flip="none" algn="tl"/>
        </a:blipFill>
        <a:effectLst/>
      </p:bgPr>
    </p:bg>
    <p:spTree>
      <p:nvGrpSpPr>
        <p:cNvPr id="1" name=""/>
        <p:cNvGrpSpPr/>
        <p:nvPr/>
      </p:nvGrpSpPr>
      <p:grpSpPr>
        <a:xfrm>
          <a:off x="0" y="0"/>
          <a:ext cx="0" cy="0"/>
          <a:chOff x="0" y="0"/>
          <a:chExt cx="0" cy="0"/>
        </a:xfrm>
      </p:grpSpPr>
      <p:pic>
        <p:nvPicPr>
          <p:cNvPr id="2" name="Image 0" descr="/home/claude/extracted_media/ppt/media/image52.png"/>
          <p:cNvPicPr>
            <a:picLocks noChangeAspect="1"/>
          </p:cNvPicPr>
          <p:nvPr/>
        </p:nvPicPr>
        <p:blipFill>
          <a:blip r:embed="rId4"/>
          <a:srcRect/>
          <a:stretch/>
        </p:blipFill>
        <p:spPr>
          <a:xfrm>
            <a:off x="0" y="0"/>
            <a:ext cx="12188952" cy="6858000"/>
          </a:xfrm>
          <a:prstGeom prst="rect">
            <a:avLst/>
          </a:prstGeom>
          <a:blipFill dpi="0" rotWithShape="1">
            <a:blip r:embed="rId3">
              <a:alphaModFix amt="25000"/>
            </a:blip>
            <a:srcRect/>
            <a:tile tx="0" ty="0" sx="100000" sy="100000" flip="none" algn="tl"/>
          </a:blipFill>
        </p:spPr>
      </p:pic>
      <p:sp>
        <p:nvSpPr>
          <p:cNvPr id="4" name="Text 1"/>
          <p:cNvSpPr/>
          <p:nvPr/>
        </p:nvSpPr>
        <p:spPr>
          <a:xfrm>
            <a:off x="822960" y="546561"/>
            <a:ext cx="10058400" cy="365760"/>
          </a:xfrm>
          <a:prstGeom prst="rect">
            <a:avLst/>
          </a:prstGeom>
          <a:noFill/>
          <a:ln/>
        </p:spPr>
        <p:txBody>
          <a:bodyPr wrap="square" rtlCol="0" anchor="ctr"/>
          <a:lstStyle/>
          <a:p>
            <a:pPr marL="0" indent="0">
              <a:buNone/>
            </a:pPr>
            <a:r>
              <a:rPr lang="en-US" sz="4000" b="1" kern="0" spc="300" dirty="0">
                <a:solidFill>
                  <a:schemeClr val="accent4">
                    <a:lumMod val="60000"/>
                    <a:lumOff val="40000"/>
                  </a:schemeClr>
                </a:solidFill>
                <a:effectLst>
                  <a:outerShdw blurRad="38100" dist="38100" dir="2700000" algn="tl">
                    <a:srgbClr val="000000">
                      <a:alpha val="43137"/>
                    </a:srgbClr>
                  </a:outerShdw>
                </a:effectLst>
                <a:latin typeface="Calibri" pitchFamily="34" charset="0"/>
                <a:ea typeface="Calibri" pitchFamily="34" charset="-122"/>
                <a:cs typeface="Calibri" pitchFamily="34" charset="-120"/>
              </a:rPr>
              <a:t>INTERGENERATIONAL ROUNDTABLE</a:t>
            </a:r>
            <a:endParaRPr lang="en-US" sz="4000" dirty="0">
              <a:solidFill>
                <a:schemeClr val="accent4">
                  <a:lumMod val="60000"/>
                  <a:lumOff val="40000"/>
                </a:schemeClr>
              </a:solidFill>
              <a:effectLst>
                <a:outerShdw blurRad="38100" dist="38100" dir="2700000" algn="tl">
                  <a:srgbClr val="000000">
                    <a:alpha val="43137"/>
                  </a:srgbClr>
                </a:outerShdw>
              </a:effectLst>
            </a:endParaRPr>
          </a:p>
        </p:txBody>
      </p:sp>
      <p:sp>
        <p:nvSpPr>
          <p:cNvPr id="5" name="Text 2"/>
          <p:cNvSpPr/>
          <p:nvPr/>
        </p:nvSpPr>
        <p:spPr>
          <a:xfrm>
            <a:off x="853440" y="1979468"/>
            <a:ext cx="10515600" cy="1554480"/>
          </a:xfrm>
          <a:prstGeom prst="rect">
            <a:avLst/>
          </a:prstGeom>
          <a:noFill/>
          <a:ln/>
        </p:spPr>
        <p:txBody>
          <a:bodyPr wrap="square" rtlCol="0" anchor="ctr"/>
          <a:lstStyle/>
          <a:p>
            <a:pPr marL="0" indent="0">
              <a:lnSpc>
                <a:spcPts val="4200"/>
              </a:lnSpc>
              <a:buNone/>
            </a:pPr>
            <a:r>
              <a:rPr lang="en-US" sz="3600" b="1" dirty="0">
                <a:solidFill>
                  <a:srgbClr val="FFFFFF"/>
                </a:solidFill>
                <a:latin typeface="Cambria" pitchFamily="34" charset="0"/>
                <a:ea typeface="Cambria" pitchFamily="34" charset="-122"/>
                <a:cs typeface="Cambria" pitchFamily="34" charset="-120"/>
              </a:rPr>
              <a:t>Fenlands Restoration for</a:t>
            </a:r>
            <a:endParaRPr lang="en-US" sz="3600" dirty="0"/>
          </a:p>
          <a:p>
            <a:pPr marL="0" indent="0">
              <a:lnSpc>
                <a:spcPts val="4200"/>
              </a:lnSpc>
              <a:buNone/>
            </a:pPr>
            <a:r>
              <a:rPr lang="en-US" sz="3600" b="1" dirty="0">
                <a:solidFill>
                  <a:srgbClr val="FFFFFF"/>
                </a:solidFill>
                <a:latin typeface="Cambria" pitchFamily="34" charset="0"/>
                <a:ea typeface="Cambria" pitchFamily="34" charset="-122"/>
                <a:cs typeface="Cambria" pitchFamily="34" charset="-120"/>
              </a:rPr>
              <a:t>Flood </a:t>
            </a:r>
            <a:r>
              <a:rPr lang="en-US" sz="3600" b="1" dirty="0" err="1">
                <a:solidFill>
                  <a:srgbClr val="FFFFFF"/>
                </a:solidFill>
                <a:latin typeface="Cambria" pitchFamily="34" charset="0"/>
                <a:ea typeface="Cambria" pitchFamily="34" charset="-122"/>
                <a:cs typeface="Cambria" pitchFamily="34" charset="-120"/>
              </a:rPr>
              <a:t>Defence</a:t>
            </a:r>
            <a:r>
              <a:rPr lang="en-US" sz="3600" b="1" dirty="0">
                <a:solidFill>
                  <a:srgbClr val="FFFFFF"/>
                </a:solidFill>
                <a:latin typeface="Cambria" pitchFamily="34" charset="0"/>
                <a:ea typeface="Cambria" pitchFamily="34" charset="-122"/>
                <a:cs typeface="Cambria" pitchFamily="34" charset="-120"/>
              </a:rPr>
              <a:t> &amp; Water Quality</a:t>
            </a:r>
            <a:endParaRPr lang="en-US" sz="3600" dirty="0"/>
          </a:p>
        </p:txBody>
      </p:sp>
      <p:sp>
        <p:nvSpPr>
          <p:cNvPr id="6" name="Text 3"/>
          <p:cNvSpPr/>
          <p:nvPr/>
        </p:nvSpPr>
        <p:spPr>
          <a:xfrm>
            <a:off x="822960" y="5344045"/>
            <a:ext cx="10058400" cy="457200"/>
          </a:xfrm>
          <a:prstGeom prst="rect">
            <a:avLst/>
          </a:prstGeom>
          <a:noFill/>
          <a:ln/>
        </p:spPr>
        <p:txBody>
          <a:bodyPr wrap="square" rtlCol="0" anchor="ctr"/>
          <a:lstStyle/>
          <a:p>
            <a:pPr marL="0" indent="0">
              <a:buNone/>
            </a:pPr>
            <a:r>
              <a:rPr lang="en-US" sz="2000" b="1" dirty="0">
                <a:solidFill>
                  <a:schemeClr val="accent4">
                    <a:lumMod val="40000"/>
                    <a:lumOff val="60000"/>
                  </a:schemeClr>
                </a:solidFill>
                <a:effectLst>
                  <a:outerShdw blurRad="38100" dist="38100" dir="2700000" algn="tl">
                    <a:srgbClr val="000000">
                      <a:alpha val="43137"/>
                    </a:srgbClr>
                  </a:outerShdw>
                </a:effectLst>
                <a:latin typeface="Calibri" pitchFamily="34" charset="0"/>
                <a:ea typeface="Calibri" pitchFamily="34" charset="-122"/>
                <a:cs typeface="Calibri" pitchFamily="34" charset="-120"/>
              </a:rPr>
              <a:t>Global Youth Council on Science, Law &amp; Sustainability  </a:t>
            </a:r>
          </a:p>
          <a:p>
            <a:pPr marL="0" indent="0">
              <a:buNone/>
            </a:pPr>
            <a:r>
              <a:rPr lang="en-US" sz="2000" b="1" dirty="0">
                <a:solidFill>
                  <a:schemeClr val="accent4">
                    <a:lumMod val="40000"/>
                    <a:lumOff val="60000"/>
                  </a:schemeClr>
                </a:solidFill>
                <a:effectLst>
                  <a:outerShdw blurRad="38100" dist="38100" dir="2700000" algn="tl">
                    <a:srgbClr val="000000">
                      <a:alpha val="43137"/>
                    </a:srgbClr>
                  </a:outerShdw>
                </a:effectLst>
                <a:latin typeface="Calibri" pitchFamily="34" charset="0"/>
                <a:ea typeface="Calibri" pitchFamily="34" charset="-122"/>
                <a:cs typeface="Calibri" pitchFamily="34" charset="-120"/>
              </a:rPr>
              <a:t>×  Policy Leaders, Scientists &amp; Community of Cambridgeshire</a:t>
            </a:r>
            <a:endParaRPr lang="en-US" sz="2000" dirty="0">
              <a:solidFill>
                <a:schemeClr val="accent4">
                  <a:lumMod val="40000"/>
                  <a:lumOff val="60000"/>
                </a:schemeClr>
              </a:solidFill>
              <a:effectLst>
                <a:outerShdw blurRad="38100" dist="38100" dir="2700000" algn="tl">
                  <a:srgbClr val="000000">
                    <a:alpha val="43137"/>
                  </a:srgbClr>
                </a:outerShdw>
              </a:effectLst>
            </a:endParaRPr>
          </a:p>
        </p:txBody>
      </p:sp>
      <p:sp>
        <p:nvSpPr>
          <p:cNvPr id="7" name="Text 4"/>
          <p:cNvSpPr/>
          <p:nvPr/>
        </p:nvSpPr>
        <p:spPr>
          <a:xfrm>
            <a:off x="822960" y="5976850"/>
            <a:ext cx="9601200" cy="822960"/>
          </a:xfrm>
          <a:prstGeom prst="rect">
            <a:avLst/>
          </a:prstGeom>
          <a:noFill/>
          <a:ln/>
        </p:spPr>
        <p:txBody>
          <a:bodyPr wrap="square" rtlCol="0" anchor="ctr"/>
          <a:lstStyle/>
          <a:p>
            <a:pPr marL="0" indent="0">
              <a:lnSpc>
                <a:spcPts val="1900"/>
              </a:lnSpc>
              <a:buNone/>
            </a:pPr>
            <a:r>
              <a:rPr lang="en-US" sz="1300" b="1" dirty="0">
                <a:solidFill>
                  <a:schemeClr val="bg1"/>
                </a:solidFill>
                <a:effectLst>
                  <a:outerShdw blurRad="38100" dist="38100" dir="2700000" algn="tl">
                    <a:srgbClr val="000000">
                      <a:alpha val="43137"/>
                    </a:srgbClr>
                  </a:outerShdw>
                </a:effectLst>
                <a:latin typeface="Calibri" pitchFamily="34" charset="0"/>
                <a:ea typeface="Calibri" pitchFamily="34" charset="-122"/>
                <a:cs typeface="Calibri" pitchFamily="34" charset="-120"/>
              </a:rPr>
              <a:t>Wednesday 22 July 2026   •   1:00 – 2:30pm</a:t>
            </a:r>
            <a:endParaRPr lang="en-US" sz="1300" b="1" dirty="0">
              <a:solidFill>
                <a:schemeClr val="bg1"/>
              </a:solidFill>
              <a:effectLst>
                <a:outerShdw blurRad="38100" dist="38100" dir="2700000" algn="tl">
                  <a:srgbClr val="000000">
                    <a:alpha val="43137"/>
                  </a:srgbClr>
                </a:outerShdw>
              </a:effectLst>
            </a:endParaRPr>
          </a:p>
          <a:p>
            <a:pPr marL="0" indent="0">
              <a:lnSpc>
                <a:spcPts val="1900"/>
              </a:lnSpc>
              <a:buNone/>
            </a:pPr>
            <a:r>
              <a:rPr lang="en-US" sz="1300" b="1" dirty="0">
                <a:solidFill>
                  <a:schemeClr val="bg1"/>
                </a:solidFill>
                <a:effectLst>
                  <a:outerShdw blurRad="38100" dist="38100" dir="2700000" algn="tl">
                    <a:srgbClr val="000000">
                      <a:alpha val="43137"/>
                    </a:srgbClr>
                  </a:outerShdw>
                </a:effectLst>
                <a:latin typeface="Calibri" pitchFamily="34" charset="0"/>
                <a:ea typeface="Calibri" pitchFamily="34" charset="-122"/>
                <a:cs typeface="Calibri" pitchFamily="34" charset="-120"/>
              </a:rPr>
              <a:t>Cambridge City Council Guildhall, Cambridge — and Online</a:t>
            </a:r>
          </a:p>
          <a:p>
            <a:pPr marL="0" indent="0">
              <a:lnSpc>
                <a:spcPts val="1900"/>
              </a:lnSpc>
              <a:buNone/>
            </a:pPr>
            <a:endParaRPr lang="en-US" sz="1300" b="1" dirty="0"/>
          </a:p>
        </p:txBody>
      </p:sp>
      <p:sp>
        <p:nvSpPr>
          <p:cNvPr id="8" name="Text 5"/>
          <p:cNvSpPr/>
          <p:nvPr/>
        </p:nvSpPr>
        <p:spPr>
          <a:xfrm>
            <a:off x="10611196" y="6388330"/>
            <a:ext cx="5486400" cy="365760"/>
          </a:xfrm>
          <a:prstGeom prst="rect">
            <a:avLst/>
          </a:prstGeom>
          <a:noFill/>
          <a:ln/>
        </p:spPr>
        <p:txBody>
          <a:bodyPr wrap="square" rtlCol="0" anchor="ctr"/>
          <a:lstStyle/>
          <a:p>
            <a:pPr marL="0" indent="0">
              <a:buNone/>
            </a:pPr>
            <a:r>
              <a:rPr lang="en-US" sz="1100" i="1" dirty="0">
                <a:solidFill>
                  <a:srgbClr val="9FC1BC"/>
                </a:solidFill>
                <a:latin typeface="Calibri" pitchFamily="34" charset="0"/>
                <a:ea typeface="Calibri" pitchFamily="34" charset="-122"/>
                <a:cs typeface="Calibri" pitchFamily="34" charset="-120"/>
              </a:rPr>
              <a:t>Restoring Our Fens</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4">
    <p:bg>
      <p:bgPr>
        <a:solidFill>
          <a:srgbClr val="F1F6F5"/>
        </a:solidFill>
        <a:effectLst/>
      </p:bgPr>
    </p:bg>
    <p:spTree>
      <p:nvGrpSpPr>
        <p:cNvPr id="1" name=""/>
        <p:cNvGrpSpPr/>
        <p:nvPr/>
      </p:nvGrpSpPr>
      <p:grpSpPr>
        <a:xfrm>
          <a:off x="0" y="0"/>
          <a:ext cx="0" cy="0"/>
          <a:chOff x="0" y="0"/>
          <a:chExt cx="0" cy="0"/>
        </a:xfrm>
      </p:grpSpPr>
      <p:sp>
        <p:nvSpPr>
          <p:cNvPr id="2" name="Text 0"/>
          <p:cNvSpPr/>
          <p:nvPr/>
        </p:nvSpPr>
        <p:spPr>
          <a:xfrm>
            <a:off x="640080" y="457200"/>
            <a:ext cx="7315200" cy="365760"/>
          </a:xfrm>
          <a:prstGeom prst="rect">
            <a:avLst/>
          </a:prstGeom>
          <a:noFill/>
          <a:ln/>
        </p:spPr>
        <p:txBody>
          <a:bodyPr wrap="square" rtlCol="0" anchor="ctr"/>
          <a:lstStyle/>
          <a:p>
            <a:r>
              <a:rPr lang="en-US" sz="1400" b="1" dirty="0">
                <a:solidFill>
                  <a:schemeClr val="accent4">
                    <a:lumMod val="75000"/>
                  </a:schemeClr>
                </a:solidFill>
                <a:latin typeface="Calibri" pitchFamily="34" charset="0"/>
                <a:ea typeface="Calibri" pitchFamily="34" charset="-122"/>
                <a:cs typeface="Calibri" pitchFamily="34" charset="-120"/>
              </a:rPr>
              <a:t>EDUCATION: OUR COMMITMENT TO SCHOOLS AND YOUTH LEARNING-BY-DOING</a:t>
            </a:r>
            <a:endParaRPr lang="en-US" sz="1400" dirty="0">
              <a:solidFill>
                <a:schemeClr val="accent4">
                  <a:lumMod val="75000"/>
                </a:schemeClr>
              </a:solidFill>
            </a:endParaRPr>
          </a:p>
        </p:txBody>
      </p:sp>
      <p:sp>
        <p:nvSpPr>
          <p:cNvPr id="3" name="Text 1"/>
          <p:cNvSpPr/>
          <p:nvPr/>
        </p:nvSpPr>
        <p:spPr>
          <a:xfrm>
            <a:off x="624840" y="894859"/>
            <a:ext cx="6035040" cy="822960"/>
          </a:xfrm>
          <a:prstGeom prst="rect">
            <a:avLst/>
          </a:prstGeom>
          <a:noFill/>
          <a:ln/>
        </p:spPr>
        <p:txBody>
          <a:bodyPr wrap="square" rtlCol="0" anchor="ctr"/>
          <a:lstStyle/>
          <a:p>
            <a:pPr marL="0" indent="0">
              <a:buNone/>
            </a:pPr>
            <a:r>
              <a:rPr lang="en-US" sz="2500" b="1" dirty="0">
                <a:solidFill>
                  <a:schemeClr val="accent6">
                    <a:lumMod val="75000"/>
                  </a:schemeClr>
                </a:solidFill>
                <a:latin typeface="Cambria" pitchFamily="34" charset="0"/>
                <a:ea typeface="Cambria" pitchFamily="34" charset="-122"/>
                <a:cs typeface="Cambria" pitchFamily="34" charset="-120"/>
              </a:rPr>
              <a:t>Our Heron Habitat Helpers Handbook</a:t>
            </a:r>
            <a:endParaRPr lang="en-US" sz="2500" dirty="0">
              <a:solidFill>
                <a:schemeClr val="accent6">
                  <a:lumMod val="75000"/>
                </a:schemeClr>
              </a:solidFill>
            </a:endParaRPr>
          </a:p>
        </p:txBody>
      </p:sp>
      <p:sp>
        <p:nvSpPr>
          <p:cNvPr id="4" name="Text 2"/>
          <p:cNvSpPr/>
          <p:nvPr/>
        </p:nvSpPr>
        <p:spPr>
          <a:xfrm>
            <a:off x="640080" y="2002536"/>
            <a:ext cx="4199709" cy="1152144"/>
          </a:xfrm>
          <a:prstGeom prst="rect">
            <a:avLst/>
          </a:prstGeom>
          <a:noFill/>
          <a:ln/>
        </p:spPr>
        <p:txBody>
          <a:bodyPr wrap="square" rtlCol="0" anchor="ctr"/>
          <a:lstStyle/>
          <a:p>
            <a:pPr marL="0" indent="0">
              <a:lnSpc>
                <a:spcPts val="1700"/>
              </a:lnSpc>
              <a:buNone/>
            </a:pPr>
            <a:r>
              <a:rPr lang="en-US" sz="2000" b="1" dirty="0">
                <a:solidFill>
                  <a:srgbClr val="1E2A2A"/>
                </a:solidFill>
                <a:latin typeface="Calibri" pitchFamily="34" charset="0"/>
                <a:ea typeface="Calibri" pitchFamily="34" charset="-122"/>
                <a:cs typeface="Calibri" pitchFamily="34" charset="-120"/>
              </a:rPr>
              <a:t>Can be specially tailored for each Primary School!</a:t>
            </a:r>
          </a:p>
          <a:p>
            <a:pPr marL="0" indent="0">
              <a:lnSpc>
                <a:spcPts val="1700"/>
              </a:lnSpc>
              <a:buNone/>
            </a:pPr>
            <a:r>
              <a:rPr lang="en-US" sz="1600" dirty="0">
                <a:solidFill>
                  <a:srgbClr val="1E2A2A"/>
                </a:solidFill>
                <a:latin typeface="Calibri" pitchFamily="34" charset="0"/>
                <a:ea typeface="Calibri" pitchFamily="34" charset="-122"/>
                <a:cs typeface="Calibri" pitchFamily="34" charset="-120"/>
              </a:rPr>
              <a:t>A hands-on companion to the primary schools workshops, developed with the Cambridge Schools Eco-Council, giving pupils practical ways to take action locally, building on what they just learned.</a:t>
            </a:r>
            <a:endParaRPr lang="en-US" sz="1600" dirty="0"/>
          </a:p>
        </p:txBody>
      </p:sp>
      <p:sp>
        <p:nvSpPr>
          <p:cNvPr id="5" name="Text 3"/>
          <p:cNvSpPr/>
          <p:nvPr/>
        </p:nvSpPr>
        <p:spPr>
          <a:xfrm>
            <a:off x="641812" y="4855464"/>
            <a:ext cx="228600" cy="411480"/>
          </a:xfrm>
          <a:prstGeom prst="rect">
            <a:avLst/>
          </a:prstGeom>
          <a:noFill/>
          <a:ln/>
        </p:spPr>
        <p:txBody>
          <a:bodyPr wrap="square" rtlCol="0" anchor="ctr"/>
          <a:lstStyle/>
          <a:p>
            <a:pPr marL="0" indent="0">
              <a:buNone/>
            </a:pPr>
            <a:r>
              <a:rPr lang="en-US" sz="1300" b="1" dirty="0">
                <a:solidFill>
                  <a:srgbClr val="C9A15A"/>
                </a:solidFill>
                <a:latin typeface="Calibri" pitchFamily="34" charset="0"/>
                <a:ea typeface="Calibri" pitchFamily="34" charset="-122"/>
                <a:cs typeface="Calibri" pitchFamily="34" charset="-120"/>
              </a:rPr>
              <a:t>•</a:t>
            </a:r>
            <a:endParaRPr lang="en-US" sz="1300" dirty="0"/>
          </a:p>
        </p:txBody>
      </p:sp>
      <p:sp>
        <p:nvSpPr>
          <p:cNvPr id="6" name="Text 4"/>
          <p:cNvSpPr/>
          <p:nvPr/>
        </p:nvSpPr>
        <p:spPr>
          <a:xfrm>
            <a:off x="929640" y="3374136"/>
            <a:ext cx="3831771" cy="502920"/>
          </a:xfrm>
          <a:prstGeom prst="rect">
            <a:avLst/>
          </a:prstGeom>
          <a:noFill/>
          <a:ln/>
        </p:spPr>
        <p:txBody>
          <a:bodyPr wrap="square" rtlCol="0" anchor="ctr"/>
          <a:lstStyle/>
          <a:p>
            <a:pPr marL="0" indent="0">
              <a:lnSpc>
                <a:spcPts val="1500"/>
              </a:lnSpc>
              <a:buNone/>
            </a:pPr>
            <a:r>
              <a:rPr lang="en-US" sz="1600" b="1" dirty="0">
                <a:solidFill>
                  <a:srgbClr val="1E2A2A"/>
                </a:solidFill>
                <a:latin typeface="Calibri" pitchFamily="34" charset="0"/>
                <a:ea typeface="Calibri" pitchFamily="34" charset="-122"/>
                <a:cs typeface="Calibri" pitchFamily="34" charset="-120"/>
              </a:rPr>
              <a:t>Ideas for schools: </a:t>
            </a:r>
            <a:r>
              <a:rPr lang="en-US" sz="1600" dirty="0">
                <a:solidFill>
                  <a:srgbClr val="1E2A2A"/>
                </a:solidFill>
                <a:latin typeface="Calibri" pitchFamily="34" charset="0"/>
                <a:ea typeface="Calibri" pitchFamily="34" charset="-122"/>
                <a:cs typeface="Calibri" pitchFamily="34" charset="-120"/>
              </a:rPr>
              <a:t>Pond-building, Fenland habitat activities to lead at school</a:t>
            </a:r>
            <a:endParaRPr lang="en-US" sz="1600" dirty="0"/>
          </a:p>
        </p:txBody>
      </p:sp>
      <p:sp>
        <p:nvSpPr>
          <p:cNvPr id="7" name="Text 5"/>
          <p:cNvSpPr/>
          <p:nvPr/>
        </p:nvSpPr>
        <p:spPr>
          <a:xfrm>
            <a:off x="640080" y="3310128"/>
            <a:ext cx="228600" cy="411480"/>
          </a:xfrm>
          <a:prstGeom prst="rect">
            <a:avLst/>
          </a:prstGeom>
          <a:noFill/>
          <a:ln/>
        </p:spPr>
        <p:txBody>
          <a:bodyPr wrap="square" rtlCol="0" anchor="ctr"/>
          <a:lstStyle/>
          <a:p>
            <a:pPr marL="0" indent="0">
              <a:buNone/>
            </a:pPr>
            <a:r>
              <a:rPr lang="en-US" sz="1300" b="1" dirty="0">
                <a:solidFill>
                  <a:srgbClr val="C9A15A"/>
                </a:solidFill>
                <a:latin typeface="Calibri" pitchFamily="34" charset="0"/>
                <a:ea typeface="Calibri" pitchFamily="34" charset="-122"/>
                <a:cs typeface="Calibri" pitchFamily="34" charset="-120"/>
              </a:rPr>
              <a:t>•</a:t>
            </a:r>
            <a:endParaRPr lang="en-US" sz="1300" dirty="0"/>
          </a:p>
        </p:txBody>
      </p:sp>
      <p:sp>
        <p:nvSpPr>
          <p:cNvPr id="8" name="Text 6"/>
          <p:cNvSpPr/>
          <p:nvPr/>
        </p:nvSpPr>
        <p:spPr>
          <a:xfrm>
            <a:off x="929640" y="3861470"/>
            <a:ext cx="3831771" cy="502920"/>
          </a:xfrm>
          <a:prstGeom prst="rect">
            <a:avLst/>
          </a:prstGeom>
          <a:noFill/>
          <a:ln/>
        </p:spPr>
        <p:txBody>
          <a:bodyPr wrap="square" rtlCol="0" anchor="ctr"/>
          <a:lstStyle/>
          <a:p>
            <a:pPr marL="0" indent="0">
              <a:lnSpc>
                <a:spcPts val="1500"/>
              </a:lnSpc>
              <a:buNone/>
            </a:pPr>
            <a:r>
              <a:rPr lang="en-US" sz="1600" b="1" dirty="0">
                <a:solidFill>
                  <a:srgbClr val="1E2A2A"/>
                </a:solidFill>
                <a:latin typeface="Calibri" pitchFamily="34" charset="0"/>
                <a:ea typeface="Calibri" pitchFamily="34" charset="-122"/>
                <a:cs typeface="Calibri" pitchFamily="34" charset="-120"/>
              </a:rPr>
              <a:t>Games and resources: </a:t>
            </a:r>
            <a:r>
              <a:rPr lang="en-US" sz="1600" dirty="0">
                <a:solidFill>
                  <a:srgbClr val="1E2A2A"/>
                </a:solidFill>
                <a:latin typeface="Calibri" pitchFamily="34" charset="0"/>
                <a:ea typeface="Calibri" pitchFamily="34" charset="-122"/>
                <a:cs typeface="Calibri" pitchFamily="34" charset="-120"/>
              </a:rPr>
              <a:t>Species-identification for local wetland wildlife</a:t>
            </a:r>
            <a:endParaRPr lang="en-US" sz="1600" dirty="0"/>
          </a:p>
        </p:txBody>
      </p:sp>
      <p:sp>
        <p:nvSpPr>
          <p:cNvPr id="9" name="Text 7"/>
          <p:cNvSpPr/>
          <p:nvPr/>
        </p:nvSpPr>
        <p:spPr>
          <a:xfrm>
            <a:off x="640080" y="3877056"/>
            <a:ext cx="228600" cy="411480"/>
          </a:xfrm>
          <a:prstGeom prst="rect">
            <a:avLst/>
          </a:prstGeom>
          <a:noFill/>
          <a:ln/>
        </p:spPr>
        <p:txBody>
          <a:bodyPr wrap="square" rtlCol="0" anchor="ctr"/>
          <a:lstStyle/>
          <a:p>
            <a:pPr marL="0" indent="0">
              <a:buNone/>
            </a:pPr>
            <a:r>
              <a:rPr lang="en-US" sz="1300" b="1" dirty="0">
                <a:solidFill>
                  <a:srgbClr val="C9A15A"/>
                </a:solidFill>
                <a:latin typeface="Calibri" pitchFamily="34" charset="0"/>
                <a:ea typeface="Calibri" pitchFamily="34" charset="-122"/>
                <a:cs typeface="Calibri" pitchFamily="34" charset="-120"/>
              </a:rPr>
              <a:t>•</a:t>
            </a:r>
            <a:endParaRPr lang="en-US" sz="1300" dirty="0"/>
          </a:p>
        </p:txBody>
      </p:sp>
      <p:sp>
        <p:nvSpPr>
          <p:cNvPr id="10" name="Text 8"/>
          <p:cNvSpPr/>
          <p:nvPr/>
        </p:nvSpPr>
        <p:spPr>
          <a:xfrm>
            <a:off x="929640" y="4352544"/>
            <a:ext cx="3910149" cy="502920"/>
          </a:xfrm>
          <a:prstGeom prst="rect">
            <a:avLst/>
          </a:prstGeom>
          <a:noFill/>
          <a:ln/>
        </p:spPr>
        <p:txBody>
          <a:bodyPr wrap="square" rtlCol="0" anchor="ctr"/>
          <a:lstStyle/>
          <a:p>
            <a:pPr marL="0" indent="0">
              <a:lnSpc>
                <a:spcPts val="1500"/>
              </a:lnSpc>
              <a:buNone/>
            </a:pPr>
            <a:r>
              <a:rPr lang="en-US" sz="1600" b="1" dirty="0">
                <a:solidFill>
                  <a:srgbClr val="1E2A2A"/>
                </a:solidFill>
                <a:latin typeface="Calibri" pitchFamily="34" charset="0"/>
                <a:ea typeface="Calibri" pitchFamily="34" charset="-122"/>
                <a:cs typeface="Calibri" pitchFamily="34" charset="-120"/>
              </a:rPr>
              <a:t>Tally Your Herons: C</a:t>
            </a:r>
            <a:r>
              <a:rPr lang="en-US" sz="1600" dirty="0">
                <a:solidFill>
                  <a:srgbClr val="1E2A2A"/>
                </a:solidFill>
                <a:latin typeface="Calibri" pitchFamily="34" charset="0"/>
                <a:ea typeface="Calibri" pitchFamily="34" charset="-122"/>
                <a:cs typeface="Calibri" pitchFamily="34" charset="-120"/>
              </a:rPr>
              <a:t>itizen-science recording sheet and exercises</a:t>
            </a:r>
            <a:endParaRPr lang="en-US" sz="1600" dirty="0"/>
          </a:p>
        </p:txBody>
      </p:sp>
      <p:sp>
        <p:nvSpPr>
          <p:cNvPr id="11" name="Text 9"/>
          <p:cNvSpPr/>
          <p:nvPr/>
        </p:nvSpPr>
        <p:spPr>
          <a:xfrm>
            <a:off x="640080" y="4443984"/>
            <a:ext cx="228600" cy="411480"/>
          </a:xfrm>
          <a:prstGeom prst="rect">
            <a:avLst/>
          </a:prstGeom>
          <a:noFill/>
          <a:ln/>
        </p:spPr>
        <p:txBody>
          <a:bodyPr wrap="square" rtlCol="0" anchor="ctr"/>
          <a:lstStyle/>
          <a:p>
            <a:pPr marL="0" indent="0">
              <a:buNone/>
            </a:pPr>
            <a:r>
              <a:rPr lang="en-US" sz="1300" b="1" dirty="0">
                <a:solidFill>
                  <a:srgbClr val="C9A15A"/>
                </a:solidFill>
                <a:latin typeface="Calibri" pitchFamily="34" charset="0"/>
                <a:ea typeface="Calibri" pitchFamily="34" charset="-122"/>
                <a:cs typeface="Calibri" pitchFamily="34" charset="-120"/>
              </a:rPr>
              <a:t>•</a:t>
            </a:r>
            <a:endParaRPr lang="en-US" sz="1300" dirty="0"/>
          </a:p>
        </p:txBody>
      </p:sp>
      <p:sp>
        <p:nvSpPr>
          <p:cNvPr id="12" name="Text 10"/>
          <p:cNvSpPr/>
          <p:nvPr/>
        </p:nvSpPr>
        <p:spPr>
          <a:xfrm>
            <a:off x="929640" y="4919472"/>
            <a:ext cx="3609703" cy="502920"/>
          </a:xfrm>
          <a:prstGeom prst="rect">
            <a:avLst/>
          </a:prstGeom>
          <a:noFill/>
          <a:ln/>
        </p:spPr>
        <p:txBody>
          <a:bodyPr wrap="square" rtlCol="0" anchor="ctr"/>
          <a:lstStyle/>
          <a:p>
            <a:pPr marL="0" indent="0">
              <a:lnSpc>
                <a:spcPts val="1500"/>
              </a:lnSpc>
              <a:buNone/>
            </a:pPr>
            <a:r>
              <a:rPr lang="en-US" sz="1600" b="1" dirty="0">
                <a:solidFill>
                  <a:srgbClr val="1E2A2A"/>
                </a:solidFill>
                <a:latin typeface="Calibri" pitchFamily="34" charset="0"/>
                <a:ea typeface="Calibri" pitchFamily="34" charset="-122"/>
                <a:cs typeface="Calibri" pitchFamily="34" charset="-120"/>
              </a:rPr>
              <a:t>Simple everyday actions: </a:t>
            </a:r>
            <a:r>
              <a:rPr lang="en-US" sz="1600" dirty="0">
                <a:solidFill>
                  <a:srgbClr val="1E2A2A"/>
                </a:solidFill>
                <a:latin typeface="Calibri" pitchFamily="34" charset="0"/>
                <a:ea typeface="Calibri" pitchFamily="34" charset="-122"/>
                <a:cs typeface="Calibri" pitchFamily="34" charset="-120"/>
              </a:rPr>
              <a:t>cutting plastic use, reducing food waste, choosing peat-free compost</a:t>
            </a:r>
            <a:endParaRPr lang="en-US" sz="1600" dirty="0"/>
          </a:p>
        </p:txBody>
      </p:sp>
      <p:sp>
        <p:nvSpPr>
          <p:cNvPr id="13" name="Shape 11"/>
          <p:cNvSpPr/>
          <p:nvPr/>
        </p:nvSpPr>
        <p:spPr>
          <a:xfrm>
            <a:off x="5551714" y="1789718"/>
            <a:ext cx="6518366" cy="4317221"/>
          </a:xfrm>
          <a:prstGeom prst="roundRect">
            <a:avLst>
              <a:gd name="adj" fmla="val 1224"/>
            </a:avLst>
          </a:prstGeom>
          <a:solidFill>
            <a:srgbClr val="FFFFFF"/>
          </a:solidFill>
          <a:ln w="12700">
            <a:solidFill>
              <a:srgbClr val="DCE7E5"/>
            </a:solidFill>
            <a:prstDash val="solid"/>
          </a:ln>
          <a:effectLst>
            <a:outerShdw blurRad="127000" dist="38100" dir="5400000" algn="bl" rotWithShape="0">
              <a:srgbClr val="1C4A50">
                <a:alpha val="15000"/>
              </a:srgbClr>
            </a:outerShdw>
          </a:effectLst>
        </p:spPr>
        <p:txBody>
          <a:bodyPr/>
          <a:lstStyle/>
          <a:p>
            <a:endParaRPr lang="en-GB"/>
          </a:p>
        </p:txBody>
      </p:sp>
      <p:sp>
        <p:nvSpPr>
          <p:cNvPr id="15" name="Text 12"/>
          <p:cNvSpPr/>
          <p:nvPr/>
        </p:nvSpPr>
        <p:spPr>
          <a:xfrm>
            <a:off x="5610497" y="5786763"/>
            <a:ext cx="4206240" cy="320176"/>
          </a:xfrm>
          <a:prstGeom prst="rect">
            <a:avLst/>
          </a:prstGeom>
          <a:noFill/>
          <a:ln/>
        </p:spPr>
        <p:txBody>
          <a:bodyPr wrap="square" rtlCol="0" anchor="ctr"/>
          <a:lstStyle/>
          <a:p>
            <a:pPr marL="0" indent="0">
              <a:buNone/>
            </a:pPr>
            <a:r>
              <a:rPr lang="en-US" sz="1000" i="1" dirty="0">
                <a:solidFill>
                  <a:srgbClr val="5B6B6A"/>
                </a:solidFill>
                <a:latin typeface="Calibri" pitchFamily="34" charset="0"/>
                <a:ea typeface="Calibri" pitchFamily="34" charset="-122"/>
                <a:cs typeface="Calibri" pitchFamily="34" charset="-120"/>
              </a:rPr>
              <a:t>Actual handbook, tailored for King's College School</a:t>
            </a:r>
            <a:endParaRPr lang="en-US" sz="1000" dirty="0"/>
          </a:p>
        </p:txBody>
      </p:sp>
      <p:pic>
        <p:nvPicPr>
          <p:cNvPr id="18" name="Google Shape;498;p19">
            <a:extLst>
              <a:ext uri="{FF2B5EF4-FFF2-40B4-BE49-F238E27FC236}">
                <a16:creationId xmlns:a16="http://schemas.microsoft.com/office/drawing/2014/main" id="{3398724C-18EF-AE17-BC34-366F737201AA}"/>
              </a:ext>
            </a:extLst>
          </p:cNvPr>
          <p:cNvPicPr preferRelativeResize="0"/>
          <p:nvPr/>
        </p:nvPicPr>
        <p:blipFill rotWithShape="1">
          <a:blip r:embed="rId3">
            <a:alphaModFix/>
          </a:blip>
          <a:srcRect/>
          <a:stretch/>
        </p:blipFill>
        <p:spPr>
          <a:xfrm>
            <a:off x="5720442" y="1880239"/>
            <a:ext cx="3042557" cy="1914521"/>
          </a:xfrm>
          <a:prstGeom prst="rect">
            <a:avLst/>
          </a:prstGeom>
          <a:noFill/>
          <a:ln>
            <a:noFill/>
          </a:ln>
        </p:spPr>
      </p:pic>
      <p:pic>
        <p:nvPicPr>
          <p:cNvPr id="20" name="Google Shape;499;p19">
            <a:extLst>
              <a:ext uri="{FF2B5EF4-FFF2-40B4-BE49-F238E27FC236}">
                <a16:creationId xmlns:a16="http://schemas.microsoft.com/office/drawing/2014/main" id="{2DCBE8BF-B544-2055-D231-7C1C0472DF46}"/>
              </a:ext>
            </a:extLst>
          </p:cNvPr>
          <p:cNvPicPr preferRelativeResize="0"/>
          <p:nvPr/>
        </p:nvPicPr>
        <p:blipFill rotWithShape="1">
          <a:blip r:embed="rId4">
            <a:alphaModFix/>
          </a:blip>
          <a:srcRect/>
          <a:stretch/>
        </p:blipFill>
        <p:spPr>
          <a:xfrm>
            <a:off x="8866414" y="1907067"/>
            <a:ext cx="3091232" cy="1887693"/>
          </a:xfrm>
          <a:prstGeom prst="rect">
            <a:avLst/>
          </a:prstGeom>
          <a:noFill/>
          <a:ln>
            <a:noFill/>
          </a:ln>
        </p:spPr>
      </p:pic>
      <p:pic>
        <p:nvPicPr>
          <p:cNvPr id="22" name="Google Shape;500;p19">
            <a:extLst>
              <a:ext uri="{FF2B5EF4-FFF2-40B4-BE49-F238E27FC236}">
                <a16:creationId xmlns:a16="http://schemas.microsoft.com/office/drawing/2014/main" id="{1418E62D-787E-69B2-DCC5-82EC4079CB47}"/>
              </a:ext>
            </a:extLst>
          </p:cNvPr>
          <p:cNvPicPr preferRelativeResize="0"/>
          <p:nvPr/>
        </p:nvPicPr>
        <p:blipFill rotWithShape="1">
          <a:blip r:embed="rId5">
            <a:alphaModFix/>
          </a:blip>
          <a:srcRect/>
          <a:stretch/>
        </p:blipFill>
        <p:spPr>
          <a:xfrm>
            <a:off x="5720443" y="4010843"/>
            <a:ext cx="3042557" cy="1808113"/>
          </a:xfrm>
          <a:prstGeom prst="rect">
            <a:avLst/>
          </a:prstGeom>
          <a:noFill/>
          <a:ln>
            <a:noFill/>
          </a:ln>
        </p:spPr>
      </p:pic>
      <p:pic>
        <p:nvPicPr>
          <p:cNvPr id="24" name="Google Shape;501;p19">
            <a:extLst>
              <a:ext uri="{FF2B5EF4-FFF2-40B4-BE49-F238E27FC236}">
                <a16:creationId xmlns:a16="http://schemas.microsoft.com/office/drawing/2014/main" id="{D9AAC6E4-72DB-FCD5-0A31-0B38815265EC}"/>
              </a:ext>
            </a:extLst>
          </p:cNvPr>
          <p:cNvPicPr preferRelativeResize="0"/>
          <p:nvPr/>
        </p:nvPicPr>
        <p:blipFill rotWithShape="1">
          <a:blip r:embed="rId6">
            <a:alphaModFix/>
          </a:blip>
          <a:srcRect/>
          <a:stretch/>
        </p:blipFill>
        <p:spPr>
          <a:xfrm>
            <a:off x="8866414" y="4028561"/>
            <a:ext cx="3091232" cy="179039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5">
    <p:bg>
      <p:bg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effectLst/>
      </p:bgPr>
    </p:bg>
    <p:spTree>
      <p:nvGrpSpPr>
        <p:cNvPr id="1" name=""/>
        <p:cNvGrpSpPr/>
        <p:nvPr/>
      </p:nvGrpSpPr>
      <p:grpSpPr>
        <a:xfrm>
          <a:off x="0" y="0"/>
          <a:ext cx="0" cy="0"/>
          <a:chOff x="0" y="0"/>
          <a:chExt cx="0" cy="0"/>
        </a:xfrm>
      </p:grpSpPr>
      <p:pic>
        <p:nvPicPr>
          <p:cNvPr id="2" name="Image 0" descr="/home/claude/extracted_media/ppt/media/image33.png"/>
          <p:cNvPicPr>
            <a:picLocks noChangeAspect="1"/>
          </p:cNvPicPr>
          <p:nvPr/>
        </p:nvPicPr>
        <p:blipFill>
          <a:blip r:embed="rId3"/>
          <a:srcRect/>
          <a:stretch/>
        </p:blipFill>
        <p:spPr>
          <a:xfrm>
            <a:off x="140000" y="223404"/>
            <a:ext cx="4021559" cy="6417381"/>
          </a:xfrm>
          <a:prstGeom prst="rect">
            <a:avLst/>
          </a:prstGeom>
        </p:spPr>
      </p:pic>
      <p:sp>
        <p:nvSpPr>
          <p:cNvPr id="4" name="Text 1"/>
          <p:cNvSpPr/>
          <p:nvPr/>
        </p:nvSpPr>
        <p:spPr>
          <a:xfrm>
            <a:off x="4617720" y="502920"/>
            <a:ext cx="6949440" cy="365760"/>
          </a:xfrm>
          <a:prstGeom prst="rect">
            <a:avLst/>
          </a:prstGeom>
          <a:noFill/>
          <a:ln/>
        </p:spPr>
        <p:txBody>
          <a:bodyPr wrap="square" rtlCol="0" anchor="ctr"/>
          <a:lstStyle/>
          <a:p>
            <a:r>
              <a:rPr lang="en-US" sz="1400" b="1" dirty="0">
                <a:solidFill>
                  <a:schemeClr val="accent4">
                    <a:lumMod val="75000"/>
                  </a:schemeClr>
                </a:solidFill>
                <a:latin typeface="Calibri" pitchFamily="34" charset="0"/>
                <a:ea typeface="Calibri" pitchFamily="34" charset="-122"/>
                <a:cs typeface="Calibri" pitchFamily="34" charset="-120"/>
              </a:rPr>
              <a:t>ENGAGEMENT: OUR IDEAS AND LOCAL / GLOBAL POLICY PROPOSALS</a:t>
            </a:r>
            <a:endParaRPr lang="en-US" sz="1400" dirty="0">
              <a:solidFill>
                <a:schemeClr val="accent4">
                  <a:lumMod val="75000"/>
                </a:schemeClr>
              </a:solidFill>
            </a:endParaRPr>
          </a:p>
          <a:p>
            <a:pPr marL="0" indent="0">
              <a:buNone/>
            </a:pPr>
            <a:endParaRPr lang="en-US" sz="1300" dirty="0"/>
          </a:p>
        </p:txBody>
      </p:sp>
      <p:sp>
        <p:nvSpPr>
          <p:cNvPr id="5" name="Text 2"/>
          <p:cNvSpPr/>
          <p:nvPr/>
        </p:nvSpPr>
        <p:spPr>
          <a:xfrm>
            <a:off x="4617720" y="868680"/>
            <a:ext cx="6949440" cy="731520"/>
          </a:xfrm>
          <a:prstGeom prst="rect">
            <a:avLst/>
          </a:prstGeom>
          <a:noFill/>
          <a:ln/>
        </p:spPr>
        <p:txBody>
          <a:bodyPr wrap="square" rtlCol="0" anchor="ctr"/>
          <a:lstStyle/>
          <a:p>
            <a:pPr marL="0" indent="0">
              <a:buNone/>
            </a:pPr>
            <a:r>
              <a:rPr lang="en-US" sz="2700" b="1" dirty="0">
                <a:solidFill>
                  <a:schemeClr val="accent6">
                    <a:lumMod val="75000"/>
                  </a:schemeClr>
                </a:solidFill>
                <a:latin typeface="Cambria" pitchFamily="34" charset="0"/>
                <a:ea typeface="Cambria" pitchFamily="34" charset="-122"/>
                <a:cs typeface="Cambria" pitchFamily="34" charset="-120"/>
              </a:rPr>
              <a:t>Wetlands City Accreditation</a:t>
            </a:r>
            <a:endParaRPr lang="en-US" sz="2700" dirty="0">
              <a:solidFill>
                <a:schemeClr val="accent6">
                  <a:lumMod val="75000"/>
                </a:schemeClr>
              </a:solidFill>
            </a:endParaRPr>
          </a:p>
        </p:txBody>
      </p:sp>
      <p:sp>
        <p:nvSpPr>
          <p:cNvPr id="6" name="Text 3"/>
          <p:cNvSpPr/>
          <p:nvPr/>
        </p:nvSpPr>
        <p:spPr>
          <a:xfrm>
            <a:off x="4617720" y="1645920"/>
            <a:ext cx="6949440" cy="822960"/>
          </a:xfrm>
          <a:prstGeom prst="rect">
            <a:avLst/>
          </a:prstGeom>
          <a:noFill/>
          <a:ln/>
        </p:spPr>
        <p:txBody>
          <a:bodyPr wrap="square" rtlCol="0" anchor="ctr"/>
          <a:lstStyle/>
          <a:p>
            <a:pPr marL="0" indent="0">
              <a:lnSpc>
                <a:spcPts val="1700"/>
              </a:lnSpc>
              <a:buNone/>
            </a:pPr>
            <a:r>
              <a:rPr lang="en-US" sz="1600" dirty="0">
                <a:solidFill>
                  <a:srgbClr val="1E2A2A"/>
                </a:solidFill>
                <a:latin typeface="Calibri" pitchFamily="34" charset="0"/>
                <a:ea typeface="Calibri" pitchFamily="34" charset="-122"/>
                <a:cs typeface="Calibri" pitchFamily="34" charset="-120"/>
              </a:rPr>
              <a:t>We propose Cambridge and Peterborough seek accreditation as a Ramsar Wetlands City — international recognition for cities that go beyond the minimum to protect their urban wetlands. We ran consultations, and found that…</a:t>
            </a:r>
            <a:endParaRPr lang="en-US" sz="1600" dirty="0"/>
          </a:p>
        </p:txBody>
      </p:sp>
      <p:sp>
        <p:nvSpPr>
          <p:cNvPr id="7" name="Text 4"/>
          <p:cNvSpPr/>
          <p:nvPr/>
        </p:nvSpPr>
        <p:spPr>
          <a:xfrm>
            <a:off x="4617720" y="2514600"/>
            <a:ext cx="6949440" cy="320040"/>
          </a:xfrm>
          <a:prstGeom prst="rect">
            <a:avLst/>
          </a:prstGeom>
          <a:noFill/>
          <a:ln/>
        </p:spPr>
        <p:txBody>
          <a:bodyPr wrap="square" rtlCol="0" anchor="ctr"/>
          <a:lstStyle/>
          <a:p>
            <a:pPr marL="0" indent="0">
              <a:buNone/>
            </a:pPr>
            <a:r>
              <a:rPr lang="en-US" sz="1600" b="1" dirty="0">
                <a:solidFill>
                  <a:schemeClr val="accent6">
                    <a:lumMod val="75000"/>
                  </a:schemeClr>
                </a:solidFill>
                <a:latin typeface="Calibri" pitchFamily="34" charset="0"/>
                <a:ea typeface="Calibri" pitchFamily="34" charset="-122"/>
                <a:cs typeface="Calibri" pitchFamily="34" charset="-120"/>
              </a:rPr>
              <a:t>Our region already qualifies…</a:t>
            </a:r>
            <a:endParaRPr lang="en-US" sz="1600" dirty="0">
              <a:solidFill>
                <a:schemeClr val="accent6">
                  <a:lumMod val="75000"/>
                </a:schemeClr>
              </a:solidFill>
            </a:endParaRPr>
          </a:p>
        </p:txBody>
      </p:sp>
      <p:sp>
        <p:nvSpPr>
          <p:cNvPr id="8" name="Text 5"/>
          <p:cNvSpPr/>
          <p:nvPr/>
        </p:nvSpPr>
        <p:spPr>
          <a:xfrm>
            <a:off x="4617720" y="2926080"/>
            <a:ext cx="228600" cy="457200"/>
          </a:xfrm>
          <a:prstGeom prst="rect">
            <a:avLst/>
          </a:prstGeom>
          <a:noFill/>
          <a:ln/>
        </p:spPr>
        <p:txBody>
          <a:bodyPr wrap="square" rtlCol="0" anchor="ctr"/>
          <a:lstStyle/>
          <a:p>
            <a:pPr marL="0" indent="0">
              <a:buNone/>
            </a:pPr>
            <a:r>
              <a:rPr lang="en-US" sz="1300" b="1" dirty="0">
                <a:solidFill>
                  <a:srgbClr val="C9A15A"/>
                </a:solidFill>
                <a:latin typeface="Calibri" pitchFamily="34" charset="0"/>
                <a:ea typeface="Calibri" pitchFamily="34" charset="-122"/>
                <a:cs typeface="Calibri" pitchFamily="34" charset="-120"/>
              </a:rPr>
              <a:t>•</a:t>
            </a:r>
            <a:endParaRPr lang="en-US" sz="1300" dirty="0"/>
          </a:p>
        </p:txBody>
      </p:sp>
      <p:sp>
        <p:nvSpPr>
          <p:cNvPr id="9" name="Text 6"/>
          <p:cNvSpPr/>
          <p:nvPr/>
        </p:nvSpPr>
        <p:spPr>
          <a:xfrm>
            <a:off x="4892040" y="2926080"/>
            <a:ext cx="6583680" cy="457200"/>
          </a:xfrm>
          <a:prstGeom prst="rect">
            <a:avLst/>
          </a:prstGeom>
          <a:noFill/>
          <a:ln/>
        </p:spPr>
        <p:txBody>
          <a:bodyPr wrap="square" rtlCol="0" anchor="ctr"/>
          <a:lstStyle/>
          <a:p>
            <a:pPr marL="0" indent="0">
              <a:lnSpc>
                <a:spcPts val="1500"/>
              </a:lnSpc>
              <a:buNone/>
            </a:pPr>
            <a:r>
              <a:rPr lang="en-US" sz="1600" dirty="0">
                <a:solidFill>
                  <a:srgbClr val="1E2A2A"/>
                </a:solidFill>
                <a:latin typeface="Calibri" pitchFamily="34" charset="0"/>
                <a:ea typeface="Calibri" pitchFamily="34" charset="-122"/>
                <a:cs typeface="Calibri" pitchFamily="34" charset="-120"/>
              </a:rPr>
              <a:t>Wicken Fen — Ramsar site since 1899, 10,000+ recorded species</a:t>
            </a:r>
            <a:endParaRPr lang="en-US" sz="1600" dirty="0"/>
          </a:p>
        </p:txBody>
      </p:sp>
      <p:sp>
        <p:nvSpPr>
          <p:cNvPr id="10" name="Text 7"/>
          <p:cNvSpPr/>
          <p:nvPr/>
        </p:nvSpPr>
        <p:spPr>
          <a:xfrm>
            <a:off x="4617720" y="3474720"/>
            <a:ext cx="228600" cy="457200"/>
          </a:xfrm>
          <a:prstGeom prst="rect">
            <a:avLst/>
          </a:prstGeom>
          <a:noFill/>
          <a:ln/>
        </p:spPr>
        <p:txBody>
          <a:bodyPr wrap="square" rtlCol="0" anchor="ctr"/>
          <a:lstStyle/>
          <a:p>
            <a:pPr marL="0" indent="0">
              <a:buNone/>
            </a:pPr>
            <a:r>
              <a:rPr lang="en-US" sz="1300" b="1" dirty="0">
                <a:solidFill>
                  <a:srgbClr val="C9A15A"/>
                </a:solidFill>
                <a:latin typeface="Calibri" pitchFamily="34" charset="0"/>
                <a:ea typeface="Calibri" pitchFamily="34" charset="-122"/>
                <a:cs typeface="Calibri" pitchFamily="34" charset="-120"/>
              </a:rPr>
              <a:t>•</a:t>
            </a:r>
            <a:endParaRPr lang="en-US" sz="1300" dirty="0"/>
          </a:p>
        </p:txBody>
      </p:sp>
      <p:sp>
        <p:nvSpPr>
          <p:cNvPr id="11" name="Text 8"/>
          <p:cNvSpPr/>
          <p:nvPr/>
        </p:nvSpPr>
        <p:spPr>
          <a:xfrm>
            <a:off x="4892040" y="3474720"/>
            <a:ext cx="6583680" cy="457200"/>
          </a:xfrm>
          <a:prstGeom prst="rect">
            <a:avLst/>
          </a:prstGeom>
          <a:noFill/>
          <a:ln/>
        </p:spPr>
        <p:txBody>
          <a:bodyPr wrap="square" rtlCol="0" anchor="ctr"/>
          <a:lstStyle/>
          <a:p>
            <a:pPr marL="0" indent="0">
              <a:lnSpc>
                <a:spcPts val="1500"/>
              </a:lnSpc>
              <a:buNone/>
            </a:pPr>
            <a:r>
              <a:rPr lang="en-US" sz="1600" dirty="0">
                <a:solidFill>
                  <a:srgbClr val="1E2A2A"/>
                </a:solidFill>
                <a:latin typeface="Calibri" pitchFamily="34" charset="0"/>
                <a:ea typeface="Calibri" pitchFamily="34" charset="-122"/>
                <a:cs typeface="Calibri" pitchFamily="34" charset="-120"/>
              </a:rPr>
              <a:t>The Nene Washes &amp; Ouse Washes — internationally important flood-storage wetlands</a:t>
            </a:r>
            <a:endParaRPr lang="en-US" sz="1600" dirty="0"/>
          </a:p>
        </p:txBody>
      </p:sp>
      <p:sp>
        <p:nvSpPr>
          <p:cNvPr id="12" name="Text 9"/>
          <p:cNvSpPr/>
          <p:nvPr/>
        </p:nvSpPr>
        <p:spPr>
          <a:xfrm>
            <a:off x="4617720" y="4023360"/>
            <a:ext cx="228600" cy="457200"/>
          </a:xfrm>
          <a:prstGeom prst="rect">
            <a:avLst/>
          </a:prstGeom>
          <a:noFill/>
          <a:ln/>
        </p:spPr>
        <p:txBody>
          <a:bodyPr wrap="square" rtlCol="0" anchor="ctr"/>
          <a:lstStyle/>
          <a:p>
            <a:pPr marL="0" indent="0">
              <a:buNone/>
            </a:pPr>
            <a:r>
              <a:rPr lang="en-US" sz="1300" b="1" dirty="0">
                <a:solidFill>
                  <a:srgbClr val="C9A15A"/>
                </a:solidFill>
                <a:latin typeface="Calibri" pitchFamily="34" charset="0"/>
                <a:ea typeface="Calibri" pitchFamily="34" charset="-122"/>
                <a:cs typeface="Calibri" pitchFamily="34" charset="-120"/>
              </a:rPr>
              <a:t>•</a:t>
            </a:r>
            <a:endParaRPr lang="en-US" sz="1300" dirty="0"/>
          </a:p>
        </p:txBody>
      </p:sp>
      <p:sp>
        <p:nvSpPr>
          <p:cNvPr id="13" name="Text 10"/>
          <p:cNvSpPr/>
          <p:nvPr/>
        </p:nvSpPr>
        <p:spPr>
          <a:xfrm>
            <a:off x="4892040" y="4023360"/>
            <a:ext cx="6583680" cy="457200"/>
          </a:xfrm>
          <a:prstGeom prst="rect">
            <a:avLst/>
          </a:prstGeom>
          <a:noFill/>
          <a:ln/>
        </p:spPr>
        <p:txBody>
          <a:bodyPr wrap="square" rtlCol="0" anchor="ctr"/>
          <a:lstStyle/>
          <a:p>
            <a:pPr marL="0" indent="0">
              <a:lnSpc>
                <a:spcPts val="1500"/>
              </a:lnSpc>
              <a:buNone/>
            </a:pPr>
            <a:r>
              <a:rPr lang="en-US" sz="1600" dirty="0">
                <a:solidFill>
                  <a:srgbClr val="1E2A2A"/>
                </a:solidFill>
                <a:latin typeface="Calibri" pitchFamily="34" charset="0"/>
                <a:ea typeface="Calibri" pitchFamily="34" charset="-122"/>
                <a:cs typeface="Calibri" pitchFamily="34" charset="-120"/>
              </a:rPr>
              <a:t>The Wash — internationally important estuary for 17 bird species</a:t>
            </a:r>
            <a:endParaRPr lang="en-US" sz="1600" dirty="0"/>
          </a:p>
        </p:txBody>
      </p:sp>
      <p:sp>
        <p:nvSpPr>
          <p:cNvPr id="14" name="Text 11"/>
          <p:cNvSpPr/>
          <p:nvPr/>
        </p:nvSpPr>
        <p:spPr>
          <a:xfrm>
            <a:off x="4617720" y="4663440"/>
            <a:ext cx="6949440" cy="320040"/>
          </a:xfrm>
          <a:prstGeom prst="rect">
            <a:avLst/>
          </a:prstGeom>
          <a:noFill/>
          <a:ln/>
        </p:spPr>
        <p:txBody>
          <a:bodyPr wrap="square" rtlCol="0" anchor="ctr"/>
          <a:lstStyle/>
          <a:p>
            <a:pPr marL="0" indent="0">
              <a:buNone/>
            </a:pPr>
            <a:r>
              <a:rPr lang="en-US" sz="1600" b="1" dirty="0">
                <a:solidFill>
                  <a:schemeClr val="accent6">
                    <a:lumMod val="75000"/>
                  </a:schemeClr>
                </a:solidFill>
                <a:latin typeface="Calibri" pitchFamily="34" charset="0"/>
                <a:ea typeface="Calibri" pitchFamily="34" charset="-122"/>
                <a:cs typeface="Calibri" pitchFamily="34" charset="-120"/>
              </a:rPr>
              <a:t>We meet all six accreditation criteria…</a:t>
            </a:r>
            <a:endParaRPr lang="en-US" sz="1600" dirty="0">
              <a:solidFill>
                <a:schemeClr val="accent6">
                  <a:lumMod val="75000"/>
                </a:schemeClr>
              </a:solidFill>
            </a:endParaRPr>
          </a:p>
        </p:txBody>
      </p:sp>
      <p:sp>
        <p:nvSpPr>
          <p:cNvPr id="15" name="Text 12"/>
          <p:cNvSpPr/>
          <p:nvPr/>
        </p:nvSpPr>
        <p:spPr>
          <a:xfrm>
            <a:off x="4617720" y="5029200"/>
            <a:ext cx="6949440" cy="685800"/>
          </a:xfrm>
          <a:prstGeom prst="rect">
            <a:avLst/>
          </a:prstGeom>
          <a:noFill/>
          <a:ln/>
        </p:spPr>
        <p:txBody>
          <a:bodyPr wrap="square" rtlCol="0" anchor="ctr"/>
          <a:lstStyle/>
          <a:p>
            <a:pPr marL="0" indent="0">
              <a:lnSpc>
                <a:spcPts val="1500"/>
              </a:lnSpc>
              <a:buNone/>
            </a:pPr>
            <a:r>
              <a:rPr lang="en-US" sz="1600" dirty="0">
                <a:solidFill>
                  <a:srgbClr val="5B6B6A"/>
                </a:solidFill>
                <a:latin typeface="Calibri" pitchFamily="34" charset="0"/>
                <a:ea typeface="Calibri" pitchFamily="34" charset="-122"/>
                <a:cs typeface="Calibri" pitchFamily="34" charset="-120"/>
              </a:rPr>
              <a:t>According to our youth analysis, Cambridge / Peterborough can offer: </a:t>
            </a:r>
          </a:p>
          <a:p>
            <a:pPr marL="0" indent="0">
              <a:lnSpc>
                <a:spcPts val="1500"/>
              </a:lnSpc>
              <a:buNone/>
            </a:pPr>
            <a:r>
              <a:rPr lang="en-US" sz="1600" dirty="0">
                <a:solidFill>
                  <a:srgbClr val="5B6B6A"/>
                </a:solidFill>
                <a:latin typeface="Calibri" pitchFamily="34" charset="0"/>
                <a:ea typeface="Calibri" pitchFamily="34" charset="-122"/>
                <a:cs typeface="Calibri" pitchFamily="34" charset="-120"/>
              </a:rPr>
              <a:t>A qualifying Ramsar site  •  policy protection  •  active restoration  •  spatial planning  •  stakeholder participation  •  public awareness</a:t>
            </a:r>
            <a:endParaRPr lang="en-US" sz="1600" dirty="0"/>
          </a:p>
        </p:txBody>
      </p:sp>
      <p:sp>
        <p:nvSpPr>
          <p:cNvPr id="16" name="Text 13"/>
          <p:cNvSpPr/>
          <p:nvPr/>
        </p:nvSpPr>
        <p:spPr>
          <a:xfrm>
            <a:off x="4617720" y="5943600"/>
            <a:ext cx="6949440" cy="548640"/>
          </a:xfrm>
          <a:prstGeom prst="rect">
            <a:avLst/>
          </a:prstGeom>
          <a:noFill/>
          <a:ln/>
        </p:spPr>
        <p:txBody>
          <a:bodyPr wrap="square" rtlCol="0" anchor="ctr"/>
          <a:lstStyle/>
          <a:p>
            <a:pPr marL="0" indent="0">
              <a:lnSpc>
                <a:spcPts val="1400"/>
              </a:lnSpc>
              <a:buNone/>
            </a:pPr>
            <a:r>
              <a:rPr lang="en-US" sz="1600" b="1" i="1" dirty="0">
                <a:latin typeface="Calibri" pitchFamily="34" charset="0"/>
                <a:ea typeface="Calibri" pitchFamily="34" charset="-122"/>
                <a:cs typeface="Calibri" pitchFamily="34" charset="-120"/>
              </a:rPr>
              <a:t>74 cities in 27 countries hold this accreditation worldwide (2026) — </a:t>
            </a:r>
          </a:p>
          <a:p>
            <a:pPr marL="0" indent="0">
              <a:lnSpc>
                <a:spcPts val="1400"/>
              </a:lnSpc>
              <a:buNone/>
            </a:pPr>
            <a:r>
              <a:rPr lang="en-US" sz="1600" b="1" i="1" dirty="0">
                <a:latin typeface="Calibri" pitchFamily="34" charset="0"/>
                <a:ea typeface="Calibri" pitchFamily="34" charset="-122"/>
                <a:cs typeface="Calibri" pitchFamily="34" charset="-120"/>
              </a:rPr>
              <a:t>none yet in the East of England!</a:t>
            </a:r>
            <a:endParaRPr lang="en-US" sz="1600"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6">
    <p:bg>
      <p:bgPr>
        <a:solidFill>
          <a:srgbClr val="F1F6F5"/>
        </a:solidFill>
        <a:effectLst/>
      </p:bgPr>
    </p:bg>
    <p:spTree>
      <p:nvGrpSpPr>
        <p:cNvPr id="1" name=""/>
        <p:cNvGrpSpPr/>
        <p:nvPr/>
      </p:nvGrpSpPr>
      <p:grpSpPr>
        <a:xfrm>
          <a:off x="0" y="0"/>
          <a:ext cx="0" cy="0"/>
          <a:chOff x="0" y="0"/>
          <a:chExt cx="0" cy="0"/>
        </a:xfrm>
      </p:grpSpPr>
      <p:sp>
        <p:nvSpPr>
          <p:cNvPr id="2" name="Text 0"/>
          <p:cNvSpPr/>
          <p:nvPr/>
        </p:nvSpPr>
        <p:spPr>
          <a:xfrm>
            <a:off x="640080" y="457200"/>
            <a:ext cx="7315200" cy="365760"/>
          </a:xfrm>
          <a:prstGeom prst="rect">
            <a:avLst/>
          </a:prstGeom>
          <a:noFill/>
          <a:ln/>
        </p:spPr>
        <p:txBody>
          <a:bodyPr wrap="square" rtlCol="0" anchor="ctr"/>
          <a:lstStyle/>
          <a:p>
            <a:r>
              <a:rPr lang="en-US" sz="1400" b="1" dirty="0">
                <a:solidFill>
                  <a:schemeClr val="accent4">
                    <a:lumMod val="75000"/>
                  </a:schemeClr>
                </a:solidFill>
                <a:latin typeface="Calibri" pitchFamily="34" charset="0"/>
                <a:ea typeface="Calibri" pitchFamily="34" charset="-122"/>
                <a:cs typeface="Calibri" pitchFamily="34" charset="-120"/>
              </a:rPr>
              <a:t>ENGAGEMENT: OUR IDEAS AND LOCAL / GLOBAL POLICY PROPOSALS</a:t>
            </a:r>
            <a:endParaRPr lang="en-US" sz="1400" dirty="0">
              <a:solidFill>
                <a:schemeClr val="accent4">
                  <a:lumMod val="75000"/>
                </a:schemeClr>
              </a:solidFill>
            </a:endParaRPr>
          </a:p>
        </p:txBody>
      </p:sp>
      <p:sp>
        <p:nvSpPr>
          <p:cNvPr id="3" name="Text 1"/>
          <p:cNvSpPr/>
          <p:nvPr/>
        </p:nvSpPr>
        <p:spPr>
          <a:xfrm>
            <a:off x="640080" y="777240"/>
            <a:ext cx="9601200" cy="822960"/>
          </a:xfrm>
          <a:prstGeom prst="rect">
            <a:avLst/>
          </a:prstGeom>
          <a:noFill/>
          <a:ln/>
        </p:spPr>
        <p:txBody>
          <a:bodyPr wrap="square" rtlCol="0" anchor="ctr"/>
          <a:lstStyle/>
          <a:p>
            <a:pPr marL="0" indent="0">
              <a:buNone/>
            </a:pPr>
            <a:r>
              <a:rPr lang="en-US" sz="2600" b="1" dirty="0">
                <a:solidFill>
                  <a:schemeClr val="accent6">
                    <a:lumMod val="75000"/>
                  </a:schemeClr>
                </a:solidFill>
                <a:latin typeface="Cambria" pitchFamily="34" charset="0"/>
                <a:ea typeface="Cambria" pitchFamily="34" charset="-122"/>
                <a:cs typeface="Cambria" pitchFamily="34" charset="-120"/>
              </a:rPr>
              <a:t>Harmony Journal: A Special Issue on SDG 6 Clean Water</a:t>
            </a:r>
            <a:endParaRPr lang="en-US" sz="2600" dirty="0">
              <a:solidFill>
                <a:schemeClr val="accent6">
                  <a:lumMod val="75000"/>
                </a:schemeClr>
              </a:solidFill>
            </a:endParaRPr>
          </a:p>
        </p:txBody>
      </p:sp>
      <p:sp>
        <p:nvSpPr>
          <p:cNvPr id="4" name="Text 2"/>
          <p:cNvSpPr/>
          <p:nvPr/>
        </p:nvSpPr>
        <p:spPr>
          <a:xfrm>
            <a:off x="640079" y="1370176"/>
            <a:ext cx="10911839" cy="685800"/>
          </a:xfrm>
          <a:prstGeom prst="rect">
            <a:avLst/>
          </a:prstGeom>
          <a:noFill/>
          <a:ln/>
        </p:spPr>
        <p:txBody>
          <a:bodyPr wrap="square" rtlCol="0" anchor="ctr"/>
          <a:lstStyle/>
          <a:p>
            <a:pPr marL="0" indent="0">
              <a:lnSpc>
                <a:spcPts val="1900"/>
              </a:lnSpc>
              <a:buNone/>
            </a:pPr>
            <a:r>
              <a:rPr lang="en-US" sz="1600" dirty="0">
                <a:solidFill>
                  <a:srgbClr val="1E2A2A"/>
                </a:solidFill>
                <a:latin typeface="Calibri" pitchFamily="34" charset="0"/>
                <a:ea typeface="Calibri" pitchFamily="34" charset="-122"/>
                <a:cs typeface="Calibri" pitchFamily="34" charset="-120"/>
              </a:rPr>
              <a:t>Alongside our local consultations and policy work, we're editing the next global issue of our </a:t>
            </a:r>
            <a:r>
              <a:rPr lang="en-US" sz="1600" b="1" dirty="0">
                <a:latin typeface="Calibri" pitchFamily="34" charset="0"/>
                <a:ea typeface="Calibri" pitchFamily="34" charset="-122"/>
                <a:cs typeface="Calibri" pitchFamily="34" charset="-120"/>
              </a:rPr>
              <a:t>online youth journal </a:t>
            </a:r>
            <a:r>
              <a:rPr lang="en-US" sz="1600" i="1" dirty="0">
                <a:solidFill>
                  <a:srgbClr val="1E2A2A"/>
                </a:solidFill>
                <a:latin typeface="Calibri" pitchFamily="34" charset="0"/>
                <a:ea typeface="Calibri" pitchFamily="34" charset="-122"/>
                <a:cs typeface="Calibri" pitchFamily="34" charset="-120"/>
              </a:rPr>
              <a:t>Harmony</a:t>
            </a:r>
            <a:r>
              <a:rPr lang="en-US" sz="1600" dirty="0">
                <a:solidFill>
                  <a:srgbClr val="1E2A2A"/>
                </a:solidFill>
                <a:latin typeface="Calibri" pitchFamily="34" charset="0"/>
                <a:ea typeface="Calibri" pitchFamily="34" charset="-122"/>
                <a:cs typeface="Calibri" pitchFamily="34" charset="-120"/>
              </a:rPr>
              <a:t> on </a:t>
            </a:r>
            <a:r>
              <a:rPr lang="en-US" sz="1600" b="1" dirty="0">
                <a:solidFill>
                  <a:srgbClr val="00B0F0"/>
                </a:solidFill>
                <a:latin typeface="Calibri" pitchFamily="34" charset="0"/>
                <a:ea typeface="Calibri" pitchFamily="34" charset="-122"/>
                <a:cs typeface="Calibri" pitchFamily="34" charset="-120"/>
              </a:rPr>
              <a:t>SDG 6 Clean Water </a:t>
            </a:r>
            <a:r>
              <a:rPr lang="en-US" sz="1600" dirty="0">
                <a:solidFill>
                  <a:srgbClr val="1E2A2A"/>
                </a:solidFill>
                <a:latin typeface="Calibri" pitchFamily="34" charset="0"/>
                <a:ea typeface="Calibri" pitchFamily="34" charset="-122"/>
                <a:cs typeface="Calibri" pitchFamily="34" charset="-120"/>
              </a:rPr>
              <a:t>told through the lens of the Fens</a:t>
            </a:r>
            <a:r>
              <a:rPr lang="en-US" sz="1600" b="1" dirty="0">
                <a:solidFill>
                  <a:srgbClr val="1E2A2A"/>
                </a:solidFill>
                <a:latin typeface="Calibri" pitchFamily="34" charset="0"/>
                <a:ea typeface="Calibri" pitchFamily="34" charset="-122"/>
                <a:cs typeface="Calibri" pitchFamily="34" charset="-120"/>
              </a:rPr>
              <a:t> for sharing at the </a:t>
            </a:r>
            <a:r>
              <a:rPr lang="en-US" sz="1600" b="1" dirty="0">
                <a:latin typeface="Calibri" pitchFamily="34" charset="0"/>
                <a:ea typeface="Calibri" pitchFamily="34" charset="-122"/>
                <a:cs typeface="Calibri" pitchFamily="34" charset="-120"/>
              </a:rPr>
              <a:t>United Nations</a:t>
            </a:r>
            <a:r>
              <a:rPr lang="en-US" sz="1600" dirty="0">
                <a:latin typeface="Calibri" pitchFamily="34" charset="0"/>
                <a:ea typeface="Calibri" pitchFamily="34" charset="-122"/>
                <a:cs typeface="Calibri" pitchFamily="34" charset="-120"/>
              </a:rPr>
              <a:t>!</a:t>
            </a:r>
            <a:endParaRPr lang="en-US" sz="1600" dirty="0"/>
          </a:p>
        </p:txBody>
      </p:sp>
      <p:sp>
        <p:nvSpPr>
          <p:cNvPr id="6" name="Text 4"/>
          <p:cNvSpPr/>
          <p:nvPr/>
        </p:nvSpPr>
        <p:spPr>
          <a:xfrm>
            <a:off x="914400" y="2834640"/>
            <a:ext cx="2880360" cy="457200"/>
          </a:xfrm>
          <a:prstGeom prst="rect">
            <a:avLst/>
          </a:prstGeom>
          <a:noFill/>
          <a:ln/>
        </p:spPr>
        <p:txBody>
          <a:bodyPr wrap="square" rtlCol="0" anchor="ctr"/>
          <a:lstStyle/>
          <a:p>
            <a:pPr marL="0" indent="0">
              <a:buNone/>
            </a:pPr>
            <a:endParaRPr lang="en-US" sz="1600" dirty="0"/>
          </a:p>
        </p:txBody>
      </p:sp>
      <p:sp>
        <p:nvSpPr>
          <p:cNvPr id="7" name="Text 5"/>
          <p:cNvSpPr/>
          <p:nvPr/>
        </p:nvSpPr>
        <p:spPr>
          <a:xfrm>
            <a:off x="3709555" y="3657859"/>
            <a:ext cx="7568045" cy="1188201"/>
          </a:xfrm>
          <a:prstGeom prst="rect">
            <a:avLst/>
          </a:prstGeom>
          <a:noFill/>
          <a:ln/>
        </p:spPr>
        <p:txBody>
          <a:bodyPr wrap="square" rtlCol="0" anchor="ctr"/>
          <a:lstStyle/>
          <a:p>
            <a:pPr>
              <a:lnSpc>
                <a:spcPts val="1700"/>
              </a:lnSpc>
            </a:pPr>
            <a:r>
              <a:rPr lang="en-US" sz="1600" b="1" dirty="0">
                <a:solidFill>
                  <a:schemeClr val="accent6">
                    <a:lumMod val="75000"/>
                  </a:schemeClr>
                </a:solidFill>
                <a:latin typeface="Cambria" pitchFamily="34" charset="0"/>
                <a:ea typeface="Cambria" pitchFamily="34" charset="-122"/>
                <a:cs typeface="Cambria" pitchFamily="34" charset="-120"/>
              </a:rPr>
              <a:t>Local &amp; Global Youth Artwork &amp; Action Features</a:t>
            </a:r>
            <a:endParaRPr lang="en-US" sz="1600" dirty="0">
              <a:solidFill>
                <a:schemeClr val="accent6">
                  <a:lumMod val="75000"/>
                </a:schemeClr>
              </a:solidFill>
            </a:endParaRPr>
          </a:p>
          <a:p>
            <a:pPr marL="0" indent="0">
              <a:lnSpc>
                <a:spcPts val="1700"/>
              </a:lnSpc>
              <a:buNone/>
            </a:pPr>
            <a:r>
              <a:rPr lang="en-US" sz="1600" dirty="0">
                <a:solidFill>
                  <a:srgbClr val="1E2A2A"/>
                </a:solidFill>
                <a:latin typeface="Calibri" pitchFamily="34" charset="0"/>
                <a:ea typeface="Calibri" pitchFamily="34" charset="-122"/>
                <a:cs typeface="Calibri" pitchFamily="34" charset="-120"/>
              </a:rPr>
              <a:t>Artwork and features on local action from Cambridgeshire students and beyond, covering their ideas for wetlands, flooding, and water quality improvements in their own local communities and their countries, and what they’re doing on the ground.</a:t>
            </a:r>
            <a:endParaRPr lang="en-US" sz="1600" dirty="0"/>
          </a:p>
        </p:txBody>
      </p:sp>
      <p:sp>
        <p:nvSpPr>
          <p:cNvPr id="9" name="Text 7"/>
          <p:cNvSpPr/>
          <p:nvPr/>
        </p:nvSpPr>
        <p:spPr>
          <a:xfrm>
            <a:off x="4572000" y="2834640"/>
            <a:ext cx="2880360" cy="457200"/>
          </a:xfrm>
          <a:prstGeom prst="rect">
            <a:avLst/>
          </a:prstGeom>
          <a:noFill/>
          <a:ln/>
        </p:spPr>
        <p:txBody>
          <a:bodyPr wrap="square" rtlCol="0" anchor="ctr"/>
          <a:lstStyle/>
          <a:p>
            <a:pPr marL="0" indent="0">
              <a:buNone/>
            </a:pPr>
            <a:endParaRPr lang="en-US" sz="1600" dirty="0"/>
          </a:p>
        </p:txBody>
      </p:sp>
      <p:sp>
        <p:nvSpPr>
          <p:cNvPr id="10" name="Text 8"/>
          <p:cNvSpPr/>
          <p:nvPr/>
        </p:nvSpPr>
        <p:spPr>
          <a:xfrm>
            <a:off x="3709555" y="2239596"/>
            <a:ext cx="7571589" cy="1177688"/>
          </a:xfrm>
          <a:prstGeom prst="rect">
            <a:avLst/>
          </a:prstGeom>
          <a:noFill/>
          <a:ln/>
        </p:spPr>
        <p:txBody>
          <a:bodyPr wrap="square" rtlCol="0" anchor="ctr"/>
          <a:lstStyle/>
          <a:p>
            <a:pPr>
              <a:lnSpc>
                <a:spcPts val="1700"/>
              </a:lnSpc>
            </a:pPr>
            <a:r>
              <a:rPr lang="en-US" sz="1600" b="1" dirty="0">
                <a:solidFill>
                  <a:schemeClr val="accent6">
                    <a:lumMod val="75000"/>
                  </a:schemeClr>
                </a:solidFill>
                <a:latin typeface="Cambria" pitchFamily="34" charset="0"/>
                <a:ea typeface="Cambria" pitchFamily="34" charset="-122"/>
                <a:cs typeface="Cambria" pitchFamily="34" charset="-120"/>
              </a:rPr>
              <a:t>Youth Insights, Evidence &amp; Policy Ideas</a:t>
            </a:r>
            <a:endParaRPr lang="en-US" sz="1600" dirty="0">
              <a:solidFill>
                <a:schemeClr val="accent6">
                  <a:lumMod val="75000"/>
                </a:schemeClr>
              </a:solidFill>
            </a:endParaRPr>
          </a:p>
          <a:p>
            <a:pPr marL="0" indent="0">
              <a:lnSpc>
                <a:spcPts val="1700"/>
              </a:lnSpc>
              <a:buNone/>
            </a:pPr>
            <a:r>
              <a:rPr lang="en-US" sz="1600" dirty="0">
                <a:solidFill>
                  <a:srgbClr val="1E2A2A"/>
                </a:solidFill>
                <a:latin typeface="Calibri" pitchFamily="34" charset="0"/>
                <a:ea typeface="Calibri" pitchFamily="34" charset="-122"/>
                <a:cs typeface="Calibri" pitchFamily="34" charset="-120"/>
              </a:rPr>
              <a:t>Explainers connecting fen restoration to the Fens 2100+ programme and wider UK water policy, alongside stories and reviews comparing fenlands and local water perspectives with stories about wetlands and water systems </a:t>
            </a:r>
            <a:r>
              <a:rPr lang="en-US" sz="1600">
                <a:solidFill>
                  <a:srgbClr val="1E2A2A"/>
                </a:solidFill>
                <a:latin typeface="Calibri" pitchFamily="34" charset="0"/>
                <a:ea typeface="Calibri" pitchFamily="34" charset="-122"/>
                <a:cs typeface="Calibri" pitchFamily="34" charset="-120"/>
              </a:rPr>
              <a:t>worldwide.</a:t>
            </a:r>
            <a:endParaRPr lang="en-US" sz="1600" dirty="0"/>
          </a:p>
        </p:txBody>
      </p:sp>
      <p:sp>
        <p:nvSpPr>
          <p:cNvPr id="12" name="Text 10"/>
          <p:cNvSpPr/>
          <p:nvPr/>
        </p:nvSpPr>
        <p:spPr>
          <a:xfrm>
            <a:off x="8229600" y="2834640"/>
            <a:ext cx="2880360" cy="457200"/>
          </a:xfrm>
          <a:prstGeom prst="rect">
            <a:avLst/>
          </a:prstGeom>
          <a:noFill/>
          <a:ln/>
        </p:spPr>
        <p:txBody>
          <a:bodyPr wrap="square" rtlCol="0" anchor="ctr"/>
          <a:lstStyle/>
          <a:p>
            <a:pPr marL="0" indent="0">
              <a:buNone/>
            </a:pPr>
            <a:endParaRPr lang="en-US" sz="1600" dirty="0"/>
          </a:p>
        </p:txBody>
      </p:sp>
      <p:sp>
        <p:nvSpPr>
          <p:cNvPr id="13" name="Text 11"/>
          <p:cNvSpPr/>
          <p:nvPr/>
        </p:nvSpPr>
        <p:spPr>
          <a:xfrm>
            <a:off x="3709555" y="5487824"/>
            <a:ext cx="7400405" cy="669598"/>
          </a:xfrm>
          <a:prstGeom prst="rect">
            <a:avLst/>
          </a:prstGeom>
          <a:noFill/>
          <a:ln/>
        </p:spPr>
        <p:txBody>
          <a:bodyPr wrap="square" rtlCol="0" anchor="ctr"/>
          <a:lstStyle/>
          <a:p>
            <a:pPr>
              <a:lnSpc>
                <a:spcPts val="1700"/>
              </a:lnSpc>
            </a:pPr>
            <a:r>
              <a:rPr lang="en-US" sz="1600" b="1" dirty="0">
                <a:solidFill>
                  <a:schemeClr val="accent6">
                    <a:lumMod val="75000"/>
                  </a:schemeClr>
                </a:solidFill>
                <a:latin typeface="Cambria" pitchFamily="34" charset="0"/>
                <a:ea typeface="Cambria" pitchFamily="34" charset="-122"/>
                <a:cs typeface="Cambria" pitchFamily="34" charset="-120"/>
              </a:rPr>
              <a:t>Youth Voices Heard Locally &amp; Internationally</a:t>
            </a:r>
            <a:endParaRPr lang="en-US" sz="1600" dirty="0">
              <a:solidFill>
                <a:schemeClr val="accent6">
                  <a:lumMod val="75000"/>
                </a:schemeClr>
              </a:solidFill>
            </a:endParaRPr>
          </a:p>
          <a:p>
            <a:pPr marL="0" indent="0">
              <a:lnSpc>
                <a:spcPts val="1700"/>
              </a:lnSpc>
              <a:buNone/>
            </a:pPr>
            <a:r>
              <a:rPr lang="en-US" sz="1600" dirty="0">
                <a:solidFill>
                  <a:srgbClr val="1E2A2A"/>
                </a:solidFill>
                <a:latin typeface="Calibri" pitchFamily="34" charset="0"/>
                <a:ea typeface="Calibri" pitchFamily="34" charset="-122"/>
                <a:cs typeface="Calibri" pitchFamily="34" charset="-120"/>
              </a:rPr>
              <a:t>An invitation for young people everywhere to speak for wetlands not as wasteland, but as vital water green and blue infrastructure, online in the </a:t>
            </a:r>
            <a:r>
              <a:rPr lang="en-US" sz="1600" i="1" dirty="0">
                <a:solidFill>
                  <a:srgbClr val="1E2A2A"/>
                </a:solidFill>
                <a:latin typeface="Calibri" pitchFamily="34" charset="0"/>
                <a:ea typeface="Calibri" pitchFamily="34" charset="-122"/>
                <a:cs typeface="Calibri" pitchFamily="34" charset="-120"/>
              </a:rPr>
              <a:t>United Nations High Level Political Forum on Sustainable Development</a:t>
            </a:r>
            <a:r>
              <a:rPr lang="en-US" sz="1600" dirty="0">
                <a:solidFill>
                  <a:srgbClr val="1E2A2A"/>
                </a:solidFill>
                <a:latin typeface="Calibri" pitchFamily="34" charset="0"/>
                <a:ea typeface="Calibri" pitchFamily="34" charset="-122"/>
                <a:cs typeface="Calibri" pitchFamily="34" charset="-120"/>
              </a:rPr>
              <a:t> (July 2026), the </a:t>
            </a:r>
            <a:r>
              <a:rPr lang="en-US" sz="1600" i="1" dirty="0">
                <a:solidFill>
                  <a:srgbClr val="1E2A2A"/>
                </a:solidFill>
                <a:latin typeface="Calibri" pitchFamily="34" charset="0"/>
                <a:ea typeface="Calibri" pitchFamily="34" charset="-122"/>
                <a:cs typeface="Calibri" pitchFamily="34" charset="-120"/>
              </a:rPr>
              <a:t>Convention on Biological Diversity</a:t>
            </a:r>
            <a:r>
              <a:rPr lang="en-US" sz="1600" dirty="0">
                <a:solidFill>
                  <a:srgbClr val="1E2A2A"/>
                </a:solidFill>
                <a:latin typeface="Calibri" pitchFamily="34" charset="0"/>
                <a:ea typeface="Calibri" pitchFamily="34" charset="-122"/>
                <a:cs typeface="Calibri" pitchFamily="34" charset="-120"/>
              </a:rPr>
              <a:t> (Oct 2026), at the </a:t>
            </a:r>
            <a:r>
              <a:rPr lang="en-US" sz="1600" b="1" dirty="0">
                <a:solidFill>
                  <a:srgbClr val="1E2A2A"/>
                </a:solidFill>
                <a:latin typeface="Calibri" pitchFamily="34" charset="0"/>
                <a:ea typeface="Calibri" pitchFamily="34" charset="-122"/>
                <a:cs typeface="Calibri" pitchFamily="34" charset="-120"/>
              </a:rPr>
              <a:t>Rights of the River Festival </a:t>
            </a:r>
            <a:r>
              <a:rPr lang="en-US" sz="1600" dirty="0">
                <a:solidFill>
                  <a:srgbClr val="1E2A2A"/>
                </a:solidFill>
                <a:latin typeface="Calibri" pitchFamily="34" charset="0"/>
                <a:ea typeface="Calibri" pitchFamily="34" charset="-122"/>
                <a:cs typeface="Calibri" pitchFamily="34" charset="-120"/>
              </a:rPr>
              <a:t>(June 2026) and </a:t>
            </a:r>
            <a:r>
              <a:rPr lang="en-US" sz="1600" b="1" dirty="0">
                <a:solidFill>
                  <a:srgbClr val="1E2A2A"/>
                </a:solidFill>
                <a:latin typeface="Calibri" pitchFamily="34" charset="0"/>
                <a:ea typeface="Calibri" pitchFamily="34" charset="-122"/>
                <a:cs typeface="Calibri" pitchFamily="34" charset="-120"/>
              </a:rPr>
              <a:t>Cambridge Zero Community Day (</a:t>
            </a:r>
            <a:r>
              <a:rPr lang="en-US" sz="1600" dirty="0">
                <a:solidFill>
                  <a:srgbClr val="1E2A2A"/>
                </a:solidFill>
                <a:latin typeface="Calibri" pitchFamily="34" charset="0"/>
                <a:ea typeface="Calibri" pitchFamily="34" charset="-122"/>
                <a:cs typeface="Calibri" pitchFamily="34" charset="-120"/>
              </a:rPr>
              <a:t>July 2026). </a:t>
            </a:r>
            <a:endParaRPr lang="en-US" sz="1600" dirty="0"/>
          </a:p>
        </p:txBody>
      </p:sp>
      <p:pic>
        <p:nvPicPr>
          <p:cNvPr id="17" name="Picture 16" descr="A kayaker paddles through a serene, lush marshland under a cloudy sky.&#10;&#10;AI-generated content may be incorrect.">
            <a:extLst>
              <a:ext uri="{FF2B5EF4-FFF2-40B4-BE49-F238E27FC236}">
                <a16:creationId xmlns:a16="http://schemas.microsoft.com/office/drawing/2014/main" id="{B74ED22E-3244-121D-60EA-0EB6E8075CB7}"/>
              </a:ext>
            </a:extLst>
          </p:cNvPr>
          <p:cNvPicPr>
            <a:picLocks noChangeAspect="1"/>
          </p:cNvPicPr>
          <p:nvPr/>
        </p:nvPicPr>
        <p:blipFill>
          <a:blip r:embed="rId3"/>
          <a:stretch>
            <a:fillRect/>
          </a:stretch>
        </p:blipFill>
        <p:spPr>
          <a:xfrm>
            <a:off x="746760" y="2239596"/>
            <a:ext cx="2381520" cy="1322320"/>
          </a:xfrm>
          <a:prstGeom prst="rect">
            <a:avLst/>
          </a:prstGeom>
        </p:spPr>
      </p:pic>
      <p:pic>
        <p:nvPicPr>
          <p:cNvPr id="19" name="Picture 18" descr="The image depicts a serene, calm river bordered by lush, verdant foliage and a clear sky.&#10;&#10;AI-generated content may be incorrect.">
            <a:extLst>
              <a:ext uri="{FF2B5EF4-FFF2-40B4-BE49-F238E27FC236}">
                <a16:creationId xmlns:a16="http://schemas.microsoft.com/office/drawing/2014/main" id="{6DA45A5E-7A49-ADC5-5B86-4F40B33ED0B1}"/>
              </a:ext>
            </a:extLst>
          </p:cNvPr>
          <p:cNvPicPr>
            <a:picLocks noChangeAspect="1"/>
          </p:cNvPicPr>
          <p:nvPr/>
        </p:nvPicPr>
        <p:blipFill>
          <a:blip r:embed="rId4"/>
          <a:srcRect b="25787"/>
          <a:stretch>
            <a:fillRect/>
          </a:stretch>
        </p:blipFill>
        <p:spPr>
          <a:xfrm>
            <a:off x="746760" y="3766135"/>
            <a:ext cx="2381520" cy="1148890"/>
          </a:xfrm>
          <a:prstGeom prst="rect">
            <a:avLst/>
          </a:prstGeom>
        </p:spPr>
      </p:pic>
      <p:pic>
        <p:nvPicPr>
          <p:cNvPr id="21" name="Picture 20" descr="The image shows a seagull perched on a narrow, flat surface near water, with lush green vegetation in the background.&#10;&#10;AI-generated content may be incorrect.">
            <a:extLst>
              <a:ext uri="{FF2B5EF4-FFF2-40B4-BE49-F238E27FC236}">
                <a16:creationId xmlns:a16="http://schemas.microsoft.com/office/drawing/2014/main" id="{3CA2FD96-165E-B69C-7D97-012AC9D77DEA}"/>
              </a:ext>
            </a:extLst>
          </p:cNvPr>
          <p:cNvPicPr>
            <a:picLocks noChangeAspect="1"/>
          </p:cNvPicPr>
          <p:nvPr/>
        </p:nvPicPr>
        <p:blipFill>
          <a:blip r:embed="rId5"/>
          <a:stretch>
            <a:fillRect/>
          </a:stretch>
        </p:blipFill>
        <p:spPr>
          <a:xfrm>
            <a:off x="746760" y="5141407"/>
            <a:ext cx="2381520" cy="1290917"/>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7">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ext 0"/>
          <p:cNvSpPr/>
          <p:nvPr/>
        </p:nvSpPr>
        <p:spPr>
          <a:xfrm>
            <a:off x="640080" y="457200"/>
            <a:ext cx="7315200" cy="365760"/>
          </a:xfrm>
          <a:prstGeom prst="rect">
            <a:avLst/>
          </a:prstGeom>
          <a:noFill/>
          <a:ln/>
        </p:spPr>
        <p:txBody>
          <a:bodyPr wrap="square" rtlCol="0" anchor="ctr"/>
          <a:lstStyle/>
          <a:p>
            <a:r>
              <a:rPr lang="en-US" sz="1400" b="1" dirty="0">
                <a:solidFill>
                  <a:schemeClr val="accent4">
                    <a:lumMod val="75000"/>
                  </a:schemeClr>
                </a:solidFill>
                <a:latin typeface="Calibri" pitchFamily="34" charset="0"/>
                <a:ea typeface="Calibri" pitchFamily="34" charset="-122"/>
                <a:cs typeface="Calibri" pitchFamily="34" charset="-120"/>
              </a:rPr>
              <a:t>EMERGENCY IMPACT: OUR FUTURE GENERATIONS DECLARATION AND PETITION</a:t>
            </a:r>
            <a:endParaRPr lang="en-US" sz="1400" dirty="0">
              <a:solidFill>
                <a:schemeClr val="accent4">
                  <a:lumMod val="75000"/>
                </a:schemeClr>
              </a:solidFill>
            </a:endParaRPr>
          </a:p>
        </p:txBody>
      </p:sp>
      <p:sp>
        <p:nvSpPr>
          <p:cNvPr id="3" name="Text 1"/>
          <p:cNvSpPr/>
          <p:nvPr/>
        </p:nvSpPr>
        <p:spPr>
          <a:xfrm>
            <a:off x="640080" y="777240"/>
            <a:ext cx="7223760" cy="914400"/>
          </a:xfrm>
          <a:prstGeom prst="rect">
            <a:avLst/>
          </a:prstGeom>
          <a:noFill/>
          <a:ln/>
        </p:spPr>
        <p:txBody>
          <a:bodyPr wrap="square" rtlCol="0" anchor="ctr"/>
          <a:lstStyle/>
          <a:p>
            <a:pPr marL="0" indent="0">
              <a:buNone/>
            </a:pPr>
            <a:r>
              <a:rPr lang="en-US" sz="2400" b="1" dirty="0">
                <a:solidFill>
                  <a:schemeClr val="accent6">
                    <a:lumMod val="75000"/>
                  </a:schemeClr>
                </a:solidFill>
                <a:latin typeface="Cambria" pitchFamily="34" charset="0"/>
                <a:ea typeface="Cambria" pitchFamily="34" charset="-122"/>
                <a:cs typeface="Cambria" pitchFamily="34" charset="-120"/>
              </a:rPr>
              <a:t>A Youth Declaration for the Future of Our Fens</a:t>
            </a:r>
            <a:endParaRPr lang="en-US" sz="2400" dirty="0">
              <a:solidFill>
                <a:schemeClr val="accent6">
                  <a:lumMod val="75000"/>
                </a:schemeClr>
              </a:solidFill>
            </a:endParaRPr>
          </a:p>
        </p:txBody>
      </p:sp>
      <p:sp>
        <p:nvSpPr>
          <p:cNvPr id="4" name="Text 2"/>
          <p:cNvSpPr/>
          <p:nvPr/>
        </p:nvSpPr>
        <p:spPr>
          <a:xfrm>
            <a:off x="640080" y="1529661"/>
            <a:ext cx="6675120" cy="777240"/>
          </a:xfrm>
          <a:prstGeom prst="rect">
            <a:avLst/>
          </a:prstGeom>
          <a:noFill/>
          <a:ln/>
        </p:spPr>
        <p:txBody>
          <a:bodyPr wrap="square" rtlCol="0" anchor="ctr"/>
          <a:lstStyle/>
          <a:p>
            <a:pPr marL="0" indent="0">
              <a:lnSpc>
                <a:spcPts val="1700"/>
              </a:lnSpc>
              <a:buNone/>
            </a:pPr>
            <a:r>
              <a:rPr lang="en-US" sz="1250" i="1" dirty="0">
                <a:solidFill>
                  <a:srgbClr val="1E2A2A"/>
                </a:solidFill>
                <a:latin typeface="Calibri" pitchFamily="34" charset="0"/>
                <a:ea typeface="Calibri" pitchFamily="34" charset="-122"/>
                <a:cs typeface="Calibri" pitchFamily="34" charset="-120"/>
              </a:rPr>
              <a:t>A Call from the youth of the Fens, as voices of future generations. In partnership with all who share this water system and landscape, and in full support of the Rights of the River Cam, its chalk streams and connected waterways…</a:t>
            </a:r>
            <a:endParaRPr lang="en-US" sz="1250" dirty="0"/>
          </a:p>
        </p:txBody>
      </p:sp>
      <p:sp>
        <p:nvSpPr>
          <p:cNvPr id="9" name="Text 7"/>
          <p:cNvSpPr/>
          <p:nvPr/>
        </p:nvSpPr>
        <p:spPr>
          <a:xfrm>
            <a:off x="640080" y="3227832"/>
            <a:ext cx="1417320" cy="502920"/>
          </a:xfrm>
          <a:prstGeom prst="rect">
            <a:avLst/>
          </a:prstGeom>
          <a:noFill/>
          <a:ln/>
        </p:spPr>
        <p:txBody>
          <a:bodyPr wrap="square" rtlCol="0" anchor="ctr"/>
          <a:lstStyle/>
          <a:p>
            <a:pPr marL="0" indent="0" algn="ctr">
              <a:buNone/>
            </a:pPr>
            <a:r>
              <a:rPr lang="en-US" sz="1300" b="1" dirty="0">
                <a:solidFill>
                  <a:srgbClr val="FFFFFF"/>
                </a:solidFill>
                <a:latin typeface="Cambria" pitchFamily="34" charset="0"/>
                <a:ea typeface="Cambria" pitchFamily="34" charset="-122"/>
                <a:cs typeface="Cambria" pitchFamily="34" charset="-120"/>
              </a:rPr>
              <a:t>Space</a:t>
            </a:r>
            <a:endParaRPr lang="en-US" sz="1300" dirty="0"/>
          </a:p>
        </p:txBody>
      </p:sp>
      <p:sp>
        <p:nvSpPr>
          <p:cNvPr id="12" name="Text 10"/>
          <p:cNvSpPr/>
          <p:nvPr/>
        </p:nvSpPr>
        <p:spPr>
          <a:xfrm>
            <a:off x="640080" y="3849624"/>
            <a:ext cx="1417320" cy="502920"/>
          </a:xfrm>
          <a:prstGeom prst="rect">
            <a:avLst/>
          </a:prstGeom>
          <a:noFill/>
          <a:ln/>
        </p:spPr>
        <p:txBody>
          <a:bodyPr wrap="square" rtlCol="0" anchor="ctr"/>
          <a:lstStyle/>
          <a:p>
            <a:pPr marL="0" indent="0" algn="ctr">
              <a:buNone/>
            </a:pPr>
            <a:r>
              <a:rPr lang="en-US" sz="1300" b="1" dirty="0">
                <a:solidFill>
                  <a:srgbClr val="FFFFFF"/>
                </a:solidFill>
                <a:latin typeface="Cambria" pitchFamily="34" charset="0"/>
                <a:ea typeface="Cambria" pitchFamily="34" charset="-122"/>
                <a:cs typeface="Cambria" pitchFamily="34" charset="-120"/>
              </a:rPr>
              <a:t>Life</a:t>
            </a:r>
            <a:endParaRPr lang="en-US" sz="1300" dirty="0"/>
          </a:p>
        </p:txBody>
      </p:sp>
      <p:sp>
        <p:nvSpPr>
          <p:cNvPr id="18" name="Text 16"/>
          <p:cNvSpPr/>
          <p:nvPr/>
        </p:nvSpPr>
        <p:spPr>
          <a:xfrm>
            <a:off x="640080" y="5093208"/>
            <a:ext cx="1417320" cy="502920"/>
          </a:xfrm>
          <a:prstGeom prst="rect">
            <a:avLst/>
          </a:prstGeom>
          <a:noFill/>
          <a:ln/>
        </p:spPr>
        <p:txBody>
          <a:bodyPr wrap="square" rtlCol="0" anchor="ctr"/>
          <a:lstStyle/>
          <a:p>
            <a:pPr marL="0" indent="0" algn="ctr">
              <a:buNone/>
            </a:pPr>
            <a:r>
              <a:rPr lang="en-US" sz="1300" b="1" dirty="0">
                <a:solidFill>
                  <a:srgbClr val="FFFFFF"/>
                </a:solidFill>
                <a:latin typeface="Cambria" pitchFamily="34" charset="0"/>
                <a:ea typeface="Cambria" pitchFamily="34" charset="-122"/>
                <a:cs typeface="Cambria" pitchFamily="34" charset="-120"/>
              </a:rPr>
              <a:t>A voice</a:t>
            </a:r>
            <a:endParaRPr lang="en-US" sz="1300" dirty="0"/>
          </a:p>
        </p:txBody>
      </p:sp>
      <p:pic>
        <p:nvPicPr>
          <p:cNvPr id="20" name="Image 0" descr="/home/claude/extracted_media/ppt/media/image39.png"/>
          <p:cNvPicPr>
            <a:picLocks noChangeAspect="1"/>
          </p:cNvPicPr>
          <p:nvPr/>
        </p:nvPicPr>
        <p:blipFill>
          <a:blip r:embed="rId3"/>
          <a:srcRect/>
          <a:stretch/>
        </p:blipFill>
        <p:spPr>
          <a:xfrm>
            <a:off x="7772400" y="337704"/>
            <a:ext cx="4193539" cy="5943600"/>
          </a:xfrm>
          <a:prstGeom prst="rect">
            <a:avLst/>
          </a:prstGeom>
        </p:spPr>
      </p:pic>
      <p:sp>
        <p:nvSpPr>
          <p:cNvPr id="21" name="Text 18"/>
          <p:cNvSpPr/>
          <p:nvPr/>
        </p:nvSpPr>
        <p:spPr>
          <a:xfrm>
            <a:off x="7772400" y="6360334"/>
            <a:ext cx="3877887" cy="274320"/>
          </a:xfrm>
          <a:prstGeom prst="rect">
            <a:avLst/>
          </a:prstGeom>
          <a:noFill/>
          <a:ln/>
        </p:spPr>
        <p:txBody>
          <a:bodyPr wrap="square" rtlCol="0" anchor="ctr"/>
          <a:lstStyle/>
          <a:p>
            <a:r>
              <a:rPr lang="en-US" sz="950" i="1" dirty="0">
                <a:solidFill>
                  <a:srgbClr val="5B6B6A"/>
                </a:solidFill>
                <a:latin typeface="Calibri" pitchFamily="34" charset="0"/>
                <a:ea typeface="Calibri" pitchFamily="34" charset="-122"/>
                <a:cs typeface="Calibri" pitchFamily="34" charset="-120"/>
              </a:rPr>
              <a:t>Dawn on a Cambridge Fenland lake</a:t>
            </a:r>
            <a:endParaRPr lang="en-US" sz="950" dirty="0"/>
          </a:p>
        </p:txBody>
      </p:sp>
      <p:pic>
        <p:nvPicPr>
          <p:cNvPr id="23" name="Picture 22" descr="The document emphasizes the importance of integrating nature-based solutions like wetlands and floodplains into flood management strategies, highlighting their role in reducing flood risk, improving water quality, and supporting biodiversity and carbon storage.&#10;&#10;AI-generated content may be incorrect.">
            <a:extLst>
              <a:ext uri="{FF2B5EF4-FFF2-40B4-BE49-F238E27FC236}">
                <a16:creationId xmlns:a16="http://schemas.microsoft.com/office/drawing/2014/main" id="{849D2513-F4AD-4703-E47C-3F5C9FE03F65}"/>
              </a:ext>
            </a:extLst>
          </p:cNvPr>
          <p:cNvPicPr>
            <a:picLocks noChangeAspect="1"/>
          </p:cNvPicPr>
          <p:nvPr/>
        </p:nvPicPr>
        <p:blipFill>
          <a:blip r:embed="rId4"/>
          <a:stretch>
            <a:fillRect/>
          </a:stretch>
        </p:blipFill>
        <p:spPr>
          <a:xfrm>
            <a:off x="772852" y="2355699"/>
            <a:ext cx="5974114" cy="420054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6583680" cy="365760"/>
          </a:xfrm>
          <a:prstGeom prst="rect">
            <a:avLst/>
          </a:prstGeom>
          <a:noFill/>
          <a:ln/>
        </p:spPr>
        <p:txBody>
          <a:bodyPr wrap="square" rtlCol="0" anchor="ctr"/>
          <a:lstStyle/>
          <a:p>
            <a:r>
              <a:rPr lang="en-US" sz="1400" b="1" dirty="0">
                <a:solidFill>
                  <a:schemeClr val="accent4">
                    <a:lumMod val="75000"/>
                  </a:schemeClr>
                </a:solidFill>
                <a:latin typeface="Calibri" pitchFamily="34" charset="0"/>
                <a:ea typeface="Calibri" pitchFamily="34" charset="-122"/>
                <a:cs typeface="Calibri" pitchFamily="34" charset="-120"/>
              </a:rPr>
              <a:t>EMERGENCY IMPACT: OUR FUTURE GENERATIONS DECLARATION AND PETITION</a:t>
            </a:r>
            <a:endParaRPr lang="en-US" sz="1400" dirty="0">
              <a:solidFill>
                <a:schemeClr val="accent4">
                  <a:lumMod val="75000"/>
                </a:schemeClr>
              </a:solidFill>
            </a:endParaRPr>
          </a:p>
        </p:txBody>
      </p:sp>
      <p:sp>
        <p:nvSpPr>
          <p:cNvPr id="3" name="Text 1"/>
          <p:cNvSpPr/>
          <p:nvPr/>
        </p:nvSpPr>
        <p:spPr>
          <a:xfrm>
            <a:off x="640080" y="777240"/>
            <a:ext cx="6400800" cy="1188720"/>
          </a:xfrm>
          <a:prstGeom prst="rect">
            <a:avLst/>
          </a:prstGeom>
          <a:noFill/>
          <a:ln/>
        </p:spPr>
        <p:txBody>
          <a:bodyPr wrap="square" rtlCol="0" anchor="ctr"/>
          <a:lstStyle/>
          <a:p>
            <a:pPr marL="0" indent="0">
              <a:lnSpc>
                <a:spcPts val="2800"/>
              </a:lnSpc>
              <a:buNone/>
            </a:pPr>
            <a:r>
              <a:rPr lang="en-US" sz="2400" b="1" dirty="0">
                <a:solidFill>
                  <a:schemeClr val="accent6">
                    <a:lumMod val="75000"/>
                  </a:schemeClr>
                </a:solidFill>
                <a:latin typeface="Cambria" pitchFamily="34" charset="0"/>
                <a:ea typeface="Cambria" pitchFamily="34" charset="-122"/>
                <a:cs typeface="Cambria" pitchFamily="34" charset="-120"/>
              </a:rPr>
              <a:t>A Petition to the Authorities</a:t>
            </a:r>
            <a:endParaRPr lang="en-US" sz="2400" dirty="0">
              <a:solidFill>
                <a:schemeClr val="accent6">
                  <a:lumMod val="75000"/>
                </a:schemeClr>
              </a:solidFill>
            </a:endParaRPr>
          </a:p>
        </p:txBody>
      </p:sp>
      <p:sp>
        <p:nvSpPr>
          <p:cNvPr id="4" name="Text 2"/>
          <p:cNvSpPr/>
          <p:nvPr/>
        </p:nvSpPr>
        <p:spPr>
          <a:xfrm>
            <a:off x="640080" y="1645920"/>
            <a:ext cx="6492240" cy="1325880"/>
          </a:xfrm>
          <a:prstGeom prst="rect">
            <a:avLst/>
          </a:prstGeom>
          <a:noFill/>
          <a:ln/>
        </p:spPr>
        <p:txBody>
          <a:bodyPr wrap="square" rtlCol="0" anchor="ctr"/>
          <a:lstStyle/>
          <a:p>
            <a:pPr marL="0" indent="0">
              <a:lnSpc>
                <a:spcPts val="1700"/>
              </a:lnSpc>
              <a:buNone/>
            </a:pPr>
            <a:r>
              <a:rPr lang="en-US" sz="1600" dirty="0">
                <a:solidFill>
                  <a:srgbClr val="1E2A2A"/>
                </a:solidFill>
                <a:latin typeface="Calibri" pitchFamily="34" charset="0"/>
                <a:ea typeface="Calibri" pitchFamily="34" charset="-122"/>
                <a:cs typeface="Calibri" pitchFamily="34" charset="-120"/>
              </a:rPr>
              <a:t>We ask the water authorities, the Fens 2100+ </a:t>
            </a:r>
            <a:r>
              <a:rPr lang="en-US" sz="1600" dirty="0" err="1">
                <a:solidFill>
                  <a:srgbClr val="1E2A2A"/>
                </a:solidFill>
                <a:latin typeface="Calibri" pitchFamily="34" charset="0"/>
                <a:ea typeface="Calibri" pitchFamily="34" charset="-122"/>
                <a:cs typeface="Calibri" pitchFamily="34" charset="-120"/>
              </a:rPr>
              <a:t>programme</a:t>
            </a:r>
            <a:r>
              <a:rPr lang="en-US" sz="1600" dirty="0">
                <a:solidFill>
                  <a:srgbClr val="1E2A2A"/>
                </a:solidFill>
                <a:latin typeface="Calibri" pitchFamily="34" charset="0"/>
                <a:ea typeface="Calibri" pitchFamily="34" charset="-122"/>
                <a:cs typeface="Calibri" pitchFamily="34" charset="-120"/>
              </a:rPr>
              <a:t> and other decision-makers to give greater weight to soft-engineering and nature-based approaches — alongside, not instead of, existing infrastructure. Specifically, we ask them to:</a:t>
            </a:r>
            <a:endParaRPr lang="en-US" sz="1600" dirty="0"/>
          </a:p>
        </p:txBody>
      </p:sp>
      <p:sp>
        <p:nvSpPr>
          <p:cNvPr id="5" name="Text 3"/>
          <p:cNvSpPr/>
          <p:nvPr/>
        </p:nvSpPr>
        <p:spPr>
          <a:xfrm>
            <a:off x="640080" y="3063240"/>
            <a:ext cx="228600" cy="365760"/>
          </a:xfrm>
          <a:prstGeom prst="rect">
            <a:avLst/>
          </a:prstGeom>
          <a:noFill/>
          <a:ln/>
        </p:spPr>
        <p:txBody>
          <a:bodyPr wrap="square" rtlCol="0" anchor="ctr"/>
          <a:lstStyle/>
          <a:p>
            <a:pPr marL="0" indent="0">
              <a:buNone/>
            </a:pPr>
            <a:r>
              <a:rPr lang="en-US" sz="1300" b="1" dirty="0">
                <a:solidFill>
                  <a:srgbClr val="C9A15A"/>
                </a:solidFill>
                <a:latin typeface="Calibri" pitchFamily="34" charset="0"/>
                <a:ea typeface="Calibri" pitchFamily="34" charset="-122"/>
                <a:cs typeface="Calibri" pitchFamily="34" charset="-120"/>
              </a:rPr>
              <a:t>•</a:t>
            </a:r>
            <a:endParaRPr lang="en-US" sz="1300" dirty="0"/>
          </a:p>
        </p:txBody>
      </p:sp>
      <p:sp>
        <p:nvSpPr>
          <p:cNvPr id="6" name="Text 4"/>
          <p:cNvSpPr/>
          <p:nvPr/>
        </p:nvSpPr>
        <p:spPr>
          <a:xfrm>
            <a:off x="914400" y="3063240"/>
            <a:ext cx="6217920" cy="365760"/>
          </a:xfrm>
          <a:prstGeom prst="rect">
            <a:avLst/>
          </a:prstGeom>
          <a:noFill/>
          <a:ln/>
        </p:spPr>
        <p:txBody>
          <a:bodyPr wrap="square" rtlCol="0" anchor="ctr"/>
          <a:lstStyle/>
          <a:p>
            <a:pPr marL="0" indent="0">
              <a:buNone/>
            </a:pPr>
            <a:r>
              <a:rPr lang="en-US" sz="1600" dirty="0">
                <a:solidFill>
                  <a:srgbClr val="1E2A2A"/>
                </a:solidFill>
                <a:latin typeface="Calibri" pitchFamily="34" charset="0"/>
                <a:ea typeface="Calibri" pitchFamily="34" charset="-122"/>
                <a:cs typeface="Calibri" pitchFamily="34" charset="-120"/>
              </a:rPr>
              <a:t>Restore and create wetlands in suitable locations</a:t>
            </a:r>
            <a:endParaRPr lang="en-US" sz="1600" dirty="0"/>
          </a:p>
        </p:txBody>
      </p:sp>
      <p:sp>
        <p:nvSpPr>
          <p:cNvPr id="7" name="Text 5"/>
          <p:cNvSpPr/>
          <p:nvPr/>
        </p:nvSpPr>
        <p:spPr>
          <a:xfrm>
            <a:off x="640080" y="3520440"/>
            <a:ext cx="228600" cy="365760"/>
          </a:xfrm>
          <a:prstGeom prst="rect">
            <a:avLst/>
          </a:prstGeom>
          <a:noFill/>
          <a:ln/>
        </p:spPr>
        <p:txBody>
          <a:bodyPr wrap="square" rtlCol="0" anchor="ctr"/>
          <a:lstStyle/>
          <a:p>
            <a:pPr marL="0" indent="0">
              <a:buNone/>
            </a:pPr>
            <a:r>
              <a:rPr lang="en-US" sz="1300" b="1" dirty="0">
                <a:solidFill>
                  <a:srgbClr val="C9A15A"/>
                </a:solidFill>
                <a:latin typeface="Calibri" pitchFamily="34" charset="0"/>
                <a:ea typeface="Calibri" pitchFamily="34" charset="-122"/>
                <a:cs typeface="Calibri" pitchFamily="34" charset="-120"/>
              </a:rPr>
              <a:t>•</a:t>
            </a:r>
            <a:endParaRPr lang="en-US" sz="1300" dirty="0"/>
          </a:p>
        </p:txBody>
      </p:sp>
      <p:sp>
        <p:nvSpPr>
          <p:cNvPr id="8" name="Text 6"/>
          <p:cNvSpPr/>
          <p:nvPr/>
        </p:nvSpPr>
        <p:spPr>
          <a:xfrm>
            <a:off x="914400" y="3520440"/>
            <a:ext cx="6217920" cy="365760"/>
          </a:xfrm>
          <a:prstGeom prst="rect">
            <a:avLst/>
          </a:prstGeom>
          <a:noFill/>
          <a:ln/>
        </p:spPr>
        <p:txBody>
          <a:bodyPr wrap="square" rtlCol="0" anchor="ctr"/>
          <a:lstStyle/>
          <a:p>
            <a:pPr marL="0" indent="0">
              <a:buNone/>
            </a:pPr>
            <a:r>
              <a:rPr lang="en-US" sz="1600" dirty="0">
                <a:solidFill>
                  <a:srgbClr val="1E2A2A"/>
                </a:solidFill>
                <a:latin typeface="Calibri" pitchFamily="34" charset="0"/>
                <a:ea typeface="Calibri" pitchFamily="34" charset="-122"/>
                <a:cs typeface="Calibri" pitchFamily="34" charset="-120"/>
              </a:rPr>
              <a:t>Adopt soft-engineering alongside hard infrastructure</a:t>
            </a:r>
            <a:endParaRPr lang="en-US" sz="1600" dirty="0"/>
          </a:p>
        </p:txBody>
      </p:sp>
      <p:sp>
        <p:nvSpPr>
          <p:cNvPr id="9" name="Text 7"/>
          <p:cNvSpPr/>
          <p:nvPr/>
        </p:nvSpPr>
        <p:spPr>
          <a:xfrm>
            <a:off x="640080" y="3977640"/>
            <a:ext cx="228600" cy="365760"/>
          </a:xfrm>
          <a:prstGeom prst="rect">
            <a:avLst/>
          </a:prstGeom>
          <a:noFill/>
          <a:ln/>
        </p:spPr>
        <p:txBody>
          <a:bodyPr wrap="square" rtlCol="0" anchor="ctr"/>
          <a:lstStyle/>
          <a:p>
            <a:pPr marL="0" indent="0">
              <a:buNone/>
            </a:pPr>
            <a:r>
              <a:rPr lang="en-US" sz="1300" b="1" dirty="0">
                <a:solidFill>
                  <a:srgbClr val="C9A15A"/>
                </a:solidFill>
                <a:latin typeface="Calibri" pitchFamily="34" charset="0"/>
                <a:ea typeface="Calibri" pitchFamily="34" charset="-122"/>
                <a:cs typeface="Calibri" pitchFamily="34" charset="-120"/>
              </a:rPr>
              <a:t>•</a:t>
            </a:r>
            <a:endParaRPr lang="en-US" sz="1300" dirty="0"/>
          </a:p>
        </p:txBody>
      </p:sp>
      <p:sp>
        <p:nvSpPr>
          <p:cNvPr id="10" name="Text 8"/>
          <p:cNvSpPr/>
          <p:nvPr/>
        </p:nvSpPr>
        <p:spPr>
          <a:xfrm>
            <a:off x="914400" y="3977640"/>
            <a:ext cx="6217920" cy="365760"/>
          </a:xfrm>
          <a:prstGeom prst="rect">
            <a:avLst/>
          </a:prstGeom>
          <a:noFill/>
          <a:ln/>
        </p:spPr>
        <p:txBody>
          <a:bodyPr wrap="square" rtlCol="0" anchor="ctr"/>
          <a:lstStyle/>
          <a:p>
            <a:pPr marL="0" indent="0">
              <a:buNone/>
            </a:pPr>
            <a:r>
              <a:rPr lang="en-US" sz="1600" dirty="0">
                <a:solidFill>
                  <a:srgbClr val="1E2A2A"/>
                </a:solidFill>
                <a:latin typeface="Calibri" pitchFamily="34" charset="0"/>
                <a:ea typeface="Calibri" pitchFamily="34" charset="-122"/>
                <a:cs typeface="Calibri" pitchFamily="34" charset="-120"/>
              </a:rPr>
              <a:t>Promote wetland habitats as part of the flood-defence system</a:t>
            </a:r>
            <a:endParaRPr lang="en-US" sz="1600" dirty="0"/>
          </a:p>
        </p:txBody>
      </p:sp>
      <p:sp>
        <p:nvSpPr>
          <p:cNvPr id="11" name="Text 9"/>
          <p:cNvSpPr/>
          <p:nvPr/>
        </p:nvSpPr>
        <p:spPr>
          <a:xfrm>
            <a:off x="640080" y="4434840"/>
            <a:ext cx="228600" cy="365760"/>
          </a:xfrm>
          <a:prstGeom prst="rect">
            <a:avLst/>
          </a:prstGeom>
          <a:noFill/>
          <a:ln/>
        </p:spPr>
        <p:txBody>
          <a:bodyPr wrap="square" rtlCol="0" anchor="ctr"/>
          <a:lstStyle/>
          <a:p>
            <a:pPr marL="0" indent="0">
              <a:buNone/>
            </a:pPr>
            <a:r>
              <a:rPr lang="en-US" sz="1300" b="1" dirty="0">
                <a:solidFill>
                  <a:srgbClr val="C9A15A"/>
                </a:solidFill>
                <a:latin typeface="Calibri" pitchFamily="34" charset="0"/>
                <a:ea typeface="Calibri" pitchFamily="34" charset="-122"/>
                <a:cs typeface="Calibri" pitchFamily="34" charset="-120"/>
              </a:rPr>
              <a:t>•</a:t>
            </a:r>
            <a:endParaRPr lang="en-US" sz="1300" dirty="0"/>
          </a:p>
        </p:txBody>
      </p:sp>
      <p:sp>
        <p:nvSpPr>
          <p:cNvPr id="12" name="Text 10"/>
          <p:cNvSpPr/>
          <p:nvPr/>
        </p:nvSpPr>
        <p:spPr>
          <a:xfrm>
            <a:off x="914400" y="4434840"/>
            <a:ext cx="6217920" cy="365760"/>
          </a:xfrm>
          <a:prstGeom prst="rect">
            <a:avLst/>
          </a:prstGeom>
          <a:noFill/>
          <a:ln/>
        </p:spPr>
        <p:txBody>
          <a:bodyPr wrap="square" rtlCol="0" anchor="ctr"/>
          <a:lstStyle/>
          <a:p>
            <a:pPr marL="0" indent="0">
              <a:buNone/>
            </a:pPr>
            <a:r>
              <a:rPr lang="en-US" sz="1600" dirty="0">
                <a:solidFill>
                  <a:srgbClr val="1E2A2A"/>
                </a:solidFill>
                <a:latin typeface="Calibri" pitchFamily="34" charset="0"/>
                <a:ea typeface="Calibri" pitchFamily="34" charset="-122"/>
                <a:cs typeface="Calibri" pitchFamily="34" charset="-120"/>
              </a:rPr>
              <a:t>Reduce long-term pressure on ageing engineered assets</a:t>
            </a:r>
            <a:endParaRPr lang="en-US" sz="1600" dirty="0"/>
          </a:p>
        </p:txBody>
      </p:sp>
      <p:sp>
        <p:nvSpPr>
          <p:cNvPr id="13" name="Text 11"/>
          <p:cNvSpPr/>
          <p:nvPr/>
        </p:nvSpPr>
        <p:spPr>
          <a:xfrm>
            <a:off x="640080" y="4892040"/>
            <a:ext cx="228600" cy="365760"/>
          </a:xfrm>
          <a:prstGeom prst="rect">
            <a:avLst/>
          </a:prstGeom>
          <a:noFill/>
          <a:ln/>
        </p:spPr>
        <p:txBody>
          <a:bodyPr wrap="square" rtlCol="0" anchor="ctr"/>
          <a:lstStyle/>
          <a:p>
            <a:pPr marL="0" indent="0">
              <a:buNone/>
            </a:pPr>
            <a:r>
              <a:rPr lang="en-US" sz="1300" b="1" dirty="0">
                <a:solidFill>
                  <a:srgbClr val="C9A15A"/>
                </a:solidFill>
                <a:latin typeface="Calibri" pitchFamily="34" charset="0"/>
                <a:ea typeface="Calibri" pitchFamily="34" charset="-122"/>
                <a:cs typeface="Calibri" pitchFamily="34" charset="-120"/>
              </a:rPr>
              <a:t>•</a:t>
            </a:r>
            <a:endParaRPr lang="en-US" sz="1300" dirty="0"/>
          </a:p>
        </p:txBody>
      </p:sp>
      <p:sp>
        <p:nvSpPr>
          <p:cNvPr id="14" name="Text 12"/>
          <p:cNvSpPr/>
          <p:nvPr/>
        </p:nvSpPr>
        <p:spPr>
          <a:xfrm>
            <a:off x="914400" y="4892040"/>
            <a:ext cx="6217920" cy="365760"/>
          </a:xfrm>
          <a:prstGeom prst="rect">
            <a:avLst/>
          </a:prstGeom>
          <a:noFill/>
          <a:ln/>
        </p:spPr>
        <p:txBody>
          <a:bodyPr wrap="square" rtlCol="0" anchor="ctr"/>
          <a:lstStyle/>
          <a:p>
            <a:pPr marL="0" indent="0">
              <a:buNone/>
            </a:pPr>
            <a:r>
              <a:rPr lang="en-US" sz="1600" dirty="0">
                <a:solidFill>
                  <a:srgbClr val="1E2A2A"/>
                </a:solidFill>
                <a:latin typeface="Calibri" pitchFamily="34" charset="0"/>
                <a:ea typeface="Calibri" pitchFamily="34" charset="-122"/>
                <a:cs typeface="Calibri" pitchFamily="34" charset="-120"/>
              </a:rPr>
              <a:t>Listen to the community — including young people</a:t>
            </a:r>
            <a:endParaRPr lang="en-US" sz="1600" dirty="0"/>
          </a:p>
        </p:txBody>
      </p:sp>
      <p:sp>
        <p:nvSpPr>
          <p:cNvPr id="15" name="Text 13"/>
          <p:cNvSpPr/>
          <p:nvPr/>
        </p:nvSpPr>
        <p:spPr>
          <a:xfrm>
            <a:off x="640080" y="5623560"/>
            <a:ext cx="6583680" cy="548640"/>
          </a:xfrm>
          <a:prstGeom prst="rect">
            <a:avLst/>
          </a:prstGeom>
          <a:noFill/>
          <a:ln/>
        </p:spPr>
        <p:txBody>
          <a:bodyPr wrap="square" rtlCol="0" anchor="ctr"/>
          <a:lstStyle/>
          <a:p>
            <a:pPr marL="0" indent="0">
              <a:lnSpc>
                <a:spcPts val="1500"/>
              </a:lnSpc>
              <a:buNone/>
            </a:pPr>
            <a:r>
              <a:rPr lang="en-US" sz="1600" b="1" i="1" dirty="0">
                <a:solidFill>
                  <a:srgbClr val="3E7C74"/>
                </a:solidFill>
                <a:latin typeface="Calibri" pitchFamily="34" charset="0"/>
                <a:ea typeface="Calibri" pitchFamily="34" charset="-122"/>
                <a:cs typeface="Calibri" pitchFamily="34" charset="-120"/>
              </a:rPr>
              <a:t>We make this request in a spirit of partnership, valuing all our policy leaders and decision-makers’ work while asking for this aspect to be prioritized, strengthened and financed.</a:t>
            </a:r>
            <a:endParaRPr lang="en-US" sz="1600" b="1" dirty="0"/>
          </a:p>
        </p:txBody>
      </p:sp>
      <p:sp>
        <p:nvSpPr>
          <p:cNvPr id="17" name="Text 14"/>
          <p:cNvSpPr/>
          <p:nvPr/>
        </p:nvSpPr>
        <p:spPr>
          <a:xfrm>
            <a:off x="7223760" y="6346352"/>
            <a:ext cx="4114800" cy="274320"/>
          </a:xfrm>
          <a:prstGeom prst="rect">
            <a:avLst/>
          </a:prstGeom>
          <a:noFill/>
          <a:ln/>
        </p:spPr>
        <p:txBody>
          <a:bodyPr wrap="square" rtlCol="0" anchor="ctr"/>
          <a:lstStyle/>
          <a:p>
            <a:pPr marL="0" indent="0">
              <a:buNone/>
            </a:pPr>
            <a:r>
              <a:rPr lang="en-US" sz="950" i="1" dirty="0">
                <a:solidFill>
                  <a:srgbClr val="5B6B6A"/>
                </a:solidFill>
                <a:latin typeface="Calibri" pitchFamily="34" charset="0"/>
                <a:ea typeface="Calibri" pitchFamily="34" charset="-122"/>
                <a:cs typeface="Calibri" pitchFamily="34" charset="-120"/>
              </a:rPr>
              <a:t>Cambridge Zero Community Day Petition</a:t>
            </a:r>
            <a:endParaRPr lang="en-US" sz="950" dirty="0"/>
          </a:p>
        </p:txBody>
      </p:sp>
      <p:pic>
        <p:nvPicPr>
          <p:cNvPr id="19" name="Picture 18" descr="BET&#10;&#10;AI-generated content may be incorrect.">
            <a:extLst>
              <a:ext uri="{FF2B5EF4-FFF2-40B4-BE49-F238E27FC236}">
                <a16:creationId xmlns:a16="http://schemas.microsoft.com/office/drawing/2014/main" id="{D84D9C1A-C594-91AF-DBB5-61329575034A}"/>
              </a:ext>
            </a:extLst>
          </p:cNvPr>
          <p:cNvPicPr>
            <a:picLocks noChangeAspect="1"/>
          </p:cNvPicPr>
          <p:nvPr/>
        </p:nvPicPr>
        <p:blipFill>
          <a:blip r:embed="rId3"/>
          <a:stretch>
            <a:fillRect/>
          </a:stretch>
        </p:blipFill>
        <p:spPr>
          <a:xfrm>
            <a:off x="7311720" y="457200"/>
            <a:ext cx="4572033" cy="5810292"/>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3">
            <a:alphaModFix amt="13000"/>
            <a:lum/>
          </a:blip>
          <a:srcRect/>
          <a:stretch>
            <a:fillRect t="-5000" b="-5000"/>
          </a:stretch>
        </a:blipFill>
        <a:effectLst/>
      </p:bgPr>
    </p:bg>
    <p:spTree>
      <p:nvGrpSpPr>
        <p:cNvPr id="1" name=""/>
        <p:cNvGrpSpPr/>
        <p:nvPr/>
      </p:nvGrpSpPr>
      <p:grpSpPr>
        <a:xfrm>
          <a:off x="0" y="0"/>
          <a:ext cx="0" cy="0"/>
          <a:chOff x="0" y="0"/>
          <a:chExt cx="0" cy="0"/>
        </a:xfrm>
      </p:grpSpPr>
      <p:sp>
        <p:nvSpPr>
          <p:cNvPr id="2" name="Text 0"/>
          <p:cNvSpPr/>
          <p:nvPr/>
        </p:nvSpPr>
        <p:spPr>
          <a:xfrm>
            <a:off x="640080" y="502920"/>
            <a:ext cx="9144000" cy="365760"/>
          </a:xfrm>
          <a:prstGeom prst="rect">
            <a:avLst/>
          </a:prstGeom>
          <a:noFill/>
          <a:ln/>
        </p:spPr>
        <p:txBody>
          <a:bodyPr wrap="square" rtlCol="0" anchor="ctr"/>
          <a:lstStyle/>
          <a:p>
            <a:pPr marL="0" indent="0">
              <a:buNone/>
            </a:pPr>
            <a:r>
              <a:rPr lang="en-US" sz="1400" b="1" kern="0" spc="300" dirty="0">
                <a:solidFill>
                  <a:schemeClr val="accent4">
                    <a:lumMod val="75000"/>
                  </a:schemeClr>
                </a:solidFill>
                <a:effectLst>
                  <a:outerShdw blurRad="38100" dist="38100" dir="2700000" algn="tl">
                    <a:srgbClr val="000000">
                      <a:alpha val="43137"/>
                    </a:srgbClr>
                  </a:outerShdw>
                </a:effectLst>
                <a:latin typeface="Calibri" pitchFamily="34" charset="0"/>
                <a:ea typeface="Calibri" pitchFamily="34" charset="-122"/>
                <a:cs typeface="Calibri" pitchFamily="34" charset="-120"/>
              </a:rPr>
              <a:t>OVER TO YOU — 1:45 TO 2:15PM</a:t>
            </a:r>
            <a:endParaRPr lang="en-US" sz="1400" dirty="0">
              <a:solidFill>
                <a:schemeClr val="accent4">
                  <a:lumMod val="75000"/>
                </a:schemeClr>
              </a:solidFill>
              <a:effectLst>
                <a:outerShdw blurRad="38100" dist="38100" dir="2700000" algn="tl">
                  <a:srgbClr val="000000">
                    <a:alpha val="43137"/>
                  </a:srgbClr>
                </a:outerShdw>
              </a:effectLst>
            </a:endParaRPr>
          </a:p>
        </p:txBody>
      </p:sp>
      <p:sp>
        <p:nvSpPr>
          <p:cNvPr id="3" name="Text 1"/>
          <p:cNvSpPr/>
          <p:nvPr/>
        </p:nvSpPr>
        <p:spPr>
          <a:xfrm>
            <a:off x="640080" y="868680"/>
            <a:ext cx="9875520" cy="731520"/>
          </a:xfrm>
          <a:prstGeom prst="rect">
            <a:avLst/>
          </a:prstGeom>
          <a:noFill/>
          <a:ln/>
        </p:spPr>
        <p:txBody>
          <a:bodyPr wrap="square" rtlCol="0" anchor="ctr"/>
          <a:lstStyle/>
          <a:p>
            <a:pPr marL="0" indent="0">
              <a:buNone/>
            </a:pPr>
            <a:r>
              <a:rPr lang="en-US" sz="3000" b="1" dirty="0">
                <a:solidFill>
                  <a:schemeClr val="accent6">
                    <a:lumMod val="75000"/>
                  </a:schemeClr>
                </a:solidFill>
                <a:latin typeface="Cambria" pitchFamily="34" charset="0"/>
                <a:ea typeface="Cambria" pitchFamily="34" charset="-122"/>
                <a:cs typeface="Cambria" pitchFamily="34" charset="-120"/>
              </a:rPr>
              <a:t>Questions for Policy Leaders, Experts &amp; Community</a:t>
            </a:r>
            <a:endParaRPr lang="en-US" sz="3000" dirty="0">
              <a:solidFill>
                <a:schemeClr val="accent6">
                  <a:lumMod val="75000"/>
                </a:schemeClr>
              </a:solidFill>
            </a:endParaRPr>
          </a:p>
        </p:txBody>
      </p:sp>
      <p:sp>
        <p:nvSpPr>
          <p:cNvPr id="5" name="Text 3"/>
          <p:cNvSpPr/>
          <p:nvPr/>
        </p:nvSpPr>
        <p:spPr>
          <a:xfrm>
            <a:off x="666206" y="2501537"/>
            <a:ext cx="10626634" cy="4480560"/>
          </a:xfrm>
          <a:prstGeom prst="rect">
            <a:avLst/>
          </a:prstGeom>
          <a:noFill/>
          <a:ln/>
        </p:spPr>
        <p:txBody>
          <a:bodyPr wrap="square" rtlCol="0" anchor="ctr"/>
          <a:lstStyle/>
          <a:p>
            <a:pPr marL="457200" indent="-457200">
              <a:lnSpc>
                <a:spcPts val="2000"/>
              </a:lnSpc>
              <a:spcBef>
                <a:spcPts val="600"/>
              </a:spcBef>
              <a:buFont typeface="Arial" panose="020B0604020202020204" pitchFamily="34" charset="0"/>
              <a:buChar char="•"/>
            </a:pPr>
            <a:r>
              <a:rPr lang="en-US" sz="2400" b="1" dirty="0">
                <a:latin typeface="Calibri" pitchFamily="34" charset="0"/>
                <a:ea typeface="Calibri" pitchFamily="34" charset="-122"/>
                <a:cs typeface="Calibri" pitchFamily="34" charset="-120"/>
              </a:rPr>
              <a:t>Where do you already see political or legal openings for fen restoration to be taken seriously as flood infrastructure? </a:t>
            </a:r>
          </a:p>
          <a:p>
            <a:pPr marL="457200" indent="-457200">
              <a:lnSpc>
                <a:spcPts val="2000"/>
              </a:lnSpc>
              <a:spcBef>
                <a:spcPts val="600"/>
              </a:spcBef>
              <a:buFont typeface="Arial" panose="020B0604020202020204" pitchFamily="34" charset="0"/>
              <a:buChar char="•"/>
            </a:pPr>
            <a:endParaRPr lang="en-US" sz="2400" b="1" dirty="0">
              <a:latin typeface="Calibri" pitchFamily="34" charset="0"/>
              <a:ea typeface="Calibri" pitchFamily="34" charset="-122"/>
              <a:cs typeface="Calibri" pitchFamily="34" charset="-120"/>
            </a:endParaRPr>
          </a:p>
          <a:p>
            <a:pPr marL="457200" indent="-457200">
              <a:lnSpc>
                <a:spcPts val="2000"/>
              </a:lnSpc>
              <a:buFont typeface="Arial" panose="020B0604020202020204" pitchFamily="34" charset="0"/>
              <a:buChar char="•"/>
            </a:pPr>
            <a:r>
              <a:rPr lang="en-US" sz="2400" b="1" dirty="0">
                <a:latin typeface="Calibri" pitchFamily="34" charset="0"/>
                <a:ea typeface="Calibri" pitchFamily="34" charset="-122"/>
                <a:cs typeface="Calibri" pitchFamily="34" charset="-120"/>
              </a:rPr>
              <a:t>What would it take for wetland restoration to compete with concrete </a:t>
            </a:r>
            <a:r>
              <a:rPr lang="en-US" sz="2400" b="1" dirty="0" err="1">
                <a:latin typeface="Calibri" pitchFamily="34" charset="0"/>
                <a:ea typeface="Calibri" pitchFamily="34" charset="-122"/>
                <a:cs typeface="Calibri" pitchFamily="34" charset="-120"/>
              </a:rPr>
              <a:t>defences</a:t>
            </a:r>
            <a:r>
              <a:rPr lang="en-US" sz="2400" b="1" dirty="0">
                <a:latin typeface="Calibri" pitchFamily="34" charset="0"/>
                <a:ea typeface="Calibri" pitchFamily="34" charset="-122"/>
                <a:cs typeface="Calibri" pitchFamily="34" charset="-120"/>
              </a:rPr>
              <a:t> when funding decisions are made? </a:t>
            </a:r>
          </a:p>
          <a:p>
            <a:pPr marL="457200" indent="-457200">
              <a:lnSpc>
                <a:spcPts val="2000"/>
              </a:lnSpc>
              <a:buFont typeface="Arial" panose="020B0604020202020204" pitchFamily="34" charset="0"/>
              <a:buChar char="•"/>
            </a:pPr>
            <a:endParaRPr lang="en-US" sz="2400" b="1" dirty="0">
              <a:latin typeface="Calibri" pitchFamily="34" charset="0"/>
              <a:ea typeface="Calibri" pitchFamily="34" charset="-122"/>
              <a:cs typeface="Calibri" pitchFamily="34" charset="-120"/>
            </a:endParaRPr>
          </a:p>
          <a:p>
            <a:pPr marL="457200" indent="-457200">
              <a:lnSpc>
                <a:spcPts val="2000"/>
              </a:lnSpc>
              <a:buFont typeface="Arial" panose="020B0604020202020204" pitchFamily="34" charset="0"/>
              <a:buChar char="•"/>
            </a:pPr>
            <a:r>
              <a:rPr lang="en-US" sz="2400" b="1" dirty="0">
                <a:latin typeface="Calibri" pitchFamily="34" charset="0"/>
                <a:ea typeface="Calibri" pitchFamily="34" charset="-122"/>
                <a:cs typeface="Calibri" pitchFamily="34" charset="-120"/>
              </a:rPr>
              <a:t>Farming, water quality, development and flood risk pull in different directions — who should resolve that, and at what level? </a:t>
            </a:r>
          </a:p>
          <a:p>
            <a:pPr marL="457200" indent="-457200">
              <a:lnSpc>
                <a:spcPts val="2000"/>
              </a:lnSpc>
              <a:buFont typeface="Arial" panose="020B0604020202020204" pitchFamily="34" charset="0"/>
              <a:buChar char="•"/>
            </a:pPr>
            <a:endParaRPr lang="en-US" sz="2400" b="1" dirty="0">
              <a:latin typeface="Calibri" pitchFamily="34" charset="0"/>
              <a:ea typeface="Calibri" pitchFamily="34" charset="-122"/>
              <a:cs typeface="Calibri" pitchFamily="34" charset="-120"/>
            </a:endParaRPr>
          </a:p>
          <a:p>
            <a:pPr marL="457200" indent="-457200">
              <a:lnSpc>
                <a:spcPts val="2000"/>
              </a:lnSpc>
              <a:buFont typeface="Arial" panose="020B0604020202020204" pitchFamily="34" charset="0"/>
              <a:buChar char="•"/>
            </a:pPr>
            <a:r>
              <a:rPr lang="en-US" sz="2400" b="1" dirty="0">
                <a:latin typeface="Calibri" pitchFamily="34" charset="0"/>
                <a:ea typeface="Calibri" pitchFamily="34" charset="-122"/>
                <a:cs typeface="Calibri" pitchFamily="34" charset="-120"/>
              </a:rPr>
              <a:t>What's the single biggest legal or regulatory obstacle to large-scale fen restoration right now? </a:t>
            </a:r>
          </a:p>
          <a:p>
            <a:pPr marL="457200" indent="-457200">
              <a:lnSpc>
                <a:spcPts val="2000"/>
              </a:lnSpc>
              <a:buFont typeface="Arial" panose="020B0604020202020204" pitchFamily="34" charset="0"/>
              <a:buChar char="•"/>
            </a:pPr>
            <a:endParaRPr lang="en-US" sz="2400" b="1" dirty="0">
              <a:latin typeface="Calibri" pitchFamily="34" charset="0"/>
              <a:ea typeface="Calibri" pitchFamily="34" charset="-122"/>
              <a:cs typeface="Calibri" pitchFamily="34" charset="-120"/>
            </a:endParaRPr>
          </a:p>
          <a:p>
            <a:pPr marL="457200" indent="-457200">
              <a:lnSpc>
                <a:spcPts val="2000"/>
              </a:lnSpc>
              <a:buFont typeface="Arial" panose="020B0604020202020204" pitchFamily="34" charset="0"/>
              <a:buChar char="•"/>
            </a:pPr>
            <a:r>
              <a:rPr lang="en-US" sz="2400" b="1" dirty="0">
                <a:latin typeface="Calibri" pitchFamily="34" charset="0"/>
                <a:ea typeface="Calibri" pitchFamily="34" charset="-122"/>
                <a:cs typeface="Calibri" pitchFamily="34" charset="-120"/>
              </a:rPr>
              <a:t>What would make our declaration and petition genuinely useful to you? </a:t>
            </a:r>
          </a:p>
          <a:p>
            <a:pPr marL="457200" indent="-457200">
              <a:lnSpc>
                <a:spcPts val="2000"/>
              </a:lnSpc>
              <a:buFont typeface="Arial" panose="020B0604020202020204" pitchFamily="34" charset="0"/>
              <a:buChar char="•"/>
            </a:pPr>
            <a:endParaRPr lang="en-US" sz="2400" b="1" dirty="0">
              <a:latin typeface="Calibri" pitchFamily="34" charset="0"/>
              <a:ea typeface="Calibri" pitchFamily="34" charset="-122"/>
              <a:cs typeface="Calibri" pitchFamily="34" charset="-120"/>
            </a:endParaRPr>
          </a:p>
          <a:p>
            <a:pPr marL="457200" indent="-457200">
              <a:lnSpc>
                <a:spcPts val="2000"/>
              </a:lnSpc>
              <a:buFont typeface="Arial" panose="020B0604020202020204" pitchFamily="34" charset="0"/>
              <a:buChar char="•"/>
            </a:pPr>
            <a:r>
              <a:rPr lang="en-US" sz="2400" b="1" dirty="0">
                <a:latin typeface="Calibri" pitchFamily="34" charset="0"/>
                <a:ea typeface="Calibri" pitchFamily="34" charset="-122"/>
                <a:cs typeface="Calibri" pitchFamily="34" charset="-120"/>
              </a:rPr>
              <a:t>Could the River Cam's recent rights recognition help our case? </a:t>
            </a:r>
          </a:p>
          <a:p>
            <a:pPr marL="457200" indent="-457200">
              <a:lnSpc>
                <a:spcPts val="2000"/>
              </a:lnSpc>
              <a:buFont typeface="Arial" panose="020B0604020202020204" pitchFamily="34" charset="0"/>
              <a:buChar char="•"/>
            </a:pPr>
            <a:endParaRPr lang="en-US" sz="2400" b="1" dirty="0">
              <a:latin typeface="Calibri" pitchFamily="34" charset="0"/>
              <a:ea typeface="Calibri" pitchFamily="34" charset="-122"/>
              <a:cs typeface="Calibri" pitchFamily="34" charset="-120"/>
            </a:endParaRPr>
          </a:p>
          <a:p>
            <a:pPr marL="457200" indent="-457200">
              <a:lnSpc>
                <a:spcPts val="2000"/>
              </a:lnSpc>
              <a:buFont typeface="Arial" panose="020B0604020202020204" pitchFamily="34" charset="0"/>
              <a:buChar char="•"/>
            </a:pPr>
            <a:r>
              <a:rPr lang="en-US" sz="2400" b="1" dirty="0">
                <a:latin typeface="Calibri" pitchFamily="34" charset="0"/>
                <a:ea typeface="Calibri" pitchFamily="34" charset="-122"/>
                <a:cs typeface="Calibri" pitchFamily="34" charset="-120"/>
              </a:rPr>
              <a:t>Beyond today, what would lasting partnership between youth and policy leaders actually look like?</a:t>
            </a:r>
            <a:endParaRPr lang="en-US" sz="2400" b="1" dirty="0"/>
          </a:p>
          <a:p>
            <a:pPr>
              <a:lnSpc>
                <a:spcPts val="1500"/>
              </a:lnSpc>
            </a:pPr>
            <a:endParaRPr lang="en-US" sz="2800" b="1" dirty="0"/>
          </a:p>
          <a:p>
            <a:pPr>
              <a:lnSpc>
                <a:spcPts val="1500"/>
              </a:lnSpc>
            </a:pPr>
            <a:endParaRPr lang="en-US" sz="2800" b="1" dirty="0"/>
          </a:p>
          <a:p>
            <a:pPr>
              <a:lnSpc>
                <a:spcPts val="1500"/>
              </a:lnSpc>
            </a:pPr>
            <a:endParaRPr lang="en-US" sz="2800" b="1" dirty="0"/>
          </a:p>
          <a:p>
            <a:pPr>
              <a:lnSpc>
                <a:spcPts val="1500"/>
              </a:lnSpc>
            </a:pPr>
            <a:endParaRPr lang="en-US" sz="2800" b="1" dirty="0"/>
          </a:p>
          <a:p>
            <a:pPr marL="0" indent="0">
              <a:lnSpc>
                <a:spcPts val="1500"/>
              </a:lnSpc>
              <a:buNone/>
            </a:pPr>
            <a:endParaRPr lang="en-US" sz="2600" b="1" dirty="0"/>
          </a:p>
        </p:txBody>
      </p:sp>
      <p:sp>
        <p:nvSpPr>
          <p:cNvPr id="7" name="Text 5"/>
          <p:cNvSpPr/>
          <p:nvPr/>
        </p:nvSpPr>
        <p:spPr>
          <a:xfrm>
            <a:off x="868680" y="2651760"/>
            <a:ext cx="10424160" cy="658368"/>
          </a:xfrm>
          <a:prstGeom prst="rect">
            <a:avLst/>
          </a:prstGeom>
          <a:noFill/>
          <a:ln/>
        </p:spPr>
        <p:txBody>
          <a:bodyPr wrap="square" rtlCol="0" anchor="ctr"/>
          <a:lstStyle/>
          <a:p>
            <a:pPr marL="0" indent="0">
              <a:lnSpc>
                <a:spcPts val="1500"/>
              </a:lnSpc>
              <a:buNone/>
            </a:pPr>
            <a:endParaRPr lang="en-US" sz="12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5" name="Shape 6">
            <a:extLst>
              <a:ext uri="{FF2B5EF4-FFF2-40B4-BE49-F238E27FC236}">
                <a16:creationId xmlns:a16="http://schemas.microsoft.com/office/drawing/2014/main" id="{C824DD4C-444A-B896-9DCE-5097149A2DA7}"/>
              </a:ext>
            </a:extLst>
          </p:cNvPr>
          <p:cNvSpPr/>
          <p:nvPr/>
        </p:nvSpPr>
        <p:spPr>
          <a:xfrm>
            <a:off x="640080" y="2231136"/>
            <a:ext cx="502920" cy="502920"/>
          </a:xfrm>
          <a:prstGeom prst="rect">
            <a:avLst/>
          </a:prstGeom>
          <a:solidFill>
            <a:srgbClr val="EAF2F1"/>
          </a:solidFill>
          <a:ln/>
        </p:spPr>
        <p:txBody>
          <a:bodyPr/>
          <a:lstStyle/>
          <a:p>
            <a:endParaRPr lang="en-GB"/>
          </a:p>
        </p:txBody>
      </p:sp>
      <p:sp>
        <p:nvSpPr>
          <p:cNvPr id="2" name="Text 0"/>
          <p:cNvSpPr/>
          <p:nvPr/>
        </p:nvSpPr>
        <p:spPr>
          <a:xfrm>
            <a:off x="640080" y="457200"/>
            <a:ext cx="7315200" cy="365760"/>
          </a:xfrm>
          <a:prstGeom prst="rect">
            <a:avLst/>
          </a:prstGeom>
          <a:noFill/>
          <a:ln/>
        </p:spPr>
        <p:txBody>
          <a:bodyPr wrap="square" rtlCol="0" anchor="ctr"/>
          <a:lstStyle/>
          <a:p>
            <a:pPr marL="0" indent="0">
              <a:buNone/>
            </a:pPr>
            <a:r>
              <a:rPr lang="en-US" sz="1300" b="1" kern="0" spc="300" dirty="0">
                <a:solidFill>
                  <a:srgbClr val="C9A15A"/>
                </a:solidFill>
                <a:latin typeface="Calibri" pitchFamily="34" charset="0"/>
                <a:ea typeface="Calibri" pitchFamily="34" charset="-122"/>
                <a:cs typeface="Calibri" pitchFamily="34" charset="-120"/>
              </a:rPr>
              <a:t>WHAT WE'LL COVER</a:t>
            </a:r>
            <a:endParaRPr lang="en-US" sz="1300" dirty="0"/>
          </a:p>
        </p:txBody>
      </p:sp>
      <p:sp>
        <p:nvSpPr>
          <p:cNvPr id="3" name="Text 1"/>
          <p:cNvSpPr/>
          <p:nvPr/>
        </p:nvSpPr>
        <p:spPr>
          <a:xfrm>
            <a:off x="640080" y="1085850"/>
            <a:ext cx="10058400" cy="731520"/>
          </a:xfrm>
          <a:prstGeom prst="rect">
            <a:avLst/>
          </a:prstGeom>
          <a:noFill/>
          <a:ln/>
        </p:spPr>
        <p:txBody>
          <a:bodyPr wrap="square" rtlCol="0" anchor="ctr"/>
          <a:lstStyle/>
          <a:p>
            <a:pPr marL="0" indent="0">
              <a:buNone/>
            </a:pPr>
            <a:r>
              <a:rPr lang="en-US" sz="3200" b="1" dirty="0">
                <a:solidFill>
                  <a:srgbClr val="1C4A50"/>
                </a:solidFill>
                <a:latin typeface="Cambria" pitchFamily="34" charset="0"/>
                <a:ea typeface="Cambria" pitchFamily="34" charset="-122"/>
                <a:cs typeface="Cambria" pitchFamily="34" charset="-120"/>
              </a:rPr>
              <a:t>Introduction &amp; Outline</a:t>
            </a:r>
            <a:endParaRPr lang="en-US" sz="3200" dirty="0"/>
          </a:p>
        </p:txBody>
      </p:sp>
      <p:sp>
        <p:nvSpPr>
          <p:cNvPr id="5" name="Text 3"/>
          <p:cNvSpPr/>
          <p:nvPr/>
        </p:nvSpPr>
        <p:spPr>
          <a:xfrm>
            <a:off x="640080" y="2199132"/>
            <a:ext cx="502920" cy="502920"/>
          </a:xfrm>
          <a:prstGeom prst="rect">
            <a:avLst/>
          </a:prstGeom>
          <a:noFill/>
          <a:ln/>
        </p:spPr>
        <p:txBody>
          <a:bodyPr wrap="square" rtlCol="0" anchor="ctr"/>
          <a:lstStyle/>
          <a:p>
            <a:pPr marL="0" indent="0" algn="ctr">
              <a:buNone/>
            </a:pPr>
            <a:r>
              <a:rPr lang="en-US" sz="1800" b="1" dirty="0">
                <a:solidFill>
                  <a:srgbClr val="12333A"/>
                </a:solidFill>
                <a:latin typeface="Cambria" pitchFamily="34" charset="0"/>
                <a:ea typeface="Cambria" pitchFamily="34" charset="-122"/>
                <a:cs typeface="Cambria" pitchFamily="34" charset="-120"/>
              </a:rPr>
              <a:t>1</a:t>
            </a:r>
            <a:endParaRPr lang="en-US" sz="1800" dirty="0"/>
          </a:p>
        </p:txBody>
      </p:sp>
      <p:sp>
        <p:nvSpPr>
          <p:cNvPr id="6" name="Text 4"/>
          <p:cNvSpPr/>
          <p:nvPr/>
        </p:nvSpPr>
        <p:spPr>
          <a:xfrm>
            <a:off x="1417320" y="2199132"/>
            <a:ext cx="9594669" cy="365760"/>
          </a:xfrm>
          <a:prstGeom prst="rect">
            <a:avLst/>
          </a:prstGeom>
          <a:noFill/>
          <a:ln/>
        </p:spPr>
        <p:txBody>
          <a:bodyPr wrap="square" rtlCol="0" anchor="t"/>
          <a:lstStyle/>
          <a:p>
            <a:pPr marL="0" indent="0">
              <a:buNone/>
            </a:pPr>
            <a:r>
              <a:rPr lang="en-US" sz="2000" b="1" dirty="0">
                <a:solidFill>
                  <a:schemeClr val="accent6">
                    <a:lumMod val="75000"/>
                  </a:schemeClr>
                </a:solidFill>
                <a:latin typeface="Calibri" pitchFamily="34" charset="0"/>
                <a:ea typeface="Calibri" pitchFamily="34" charset="-122"/>
                <a:cs typeface="Calibri" pitchFamily="34" charset="-120"/>
              </a:rPr>
              <a:t>Education: Our commitment to school and youth learning-by-doing</a:t>
            </a:r>
            <a:endParaRPr lang="en-US" sz="2000" dirty="0">
              <a:solidFill>
                <a:schemeClr val="accent6">
                  <a:lumMod val="75000"/>
                </a:schemeClr>
              </a:solidFill>
            </a:endParaRPr>
          </a:p>
        </p:txBody>
      </p:sp>
      <p:sp>
        <p:nvSpPr>
          <p:cNvPr id="7" name="Text 5"/>
          <p:cNvSpPr/>
          <p:nvPr/>
        </p:nvSpPr>
        <p:spPr>
          <a:xfrm>
            <a:off x="1417320" y="2564892"/>
            <a:ext cx="9784080" cy="457200"/>
          </a:xfrm>
          <a:prstGeom prst="rect">
            <a:avLst/>
          </a:prstGeom>
          <a:noFill/>
          <a:ln/>
        </p:spPr>
        <p:txBody>
          <a:bodyPr wrap="square" rtlCol="0" anchor="t"/>
          <a:lstStyle/>
          <a:p>
            <a:pPr marL="0" indent="0">
              <a:lnSpc>
                <a:spcPts val="1600"/>
              </a:lnSpc>
              <a:buNone/>
            </a:pPr>
            <a:r>
              <a:rPr lang="en-US" sz="1250" dirty="0">
                <a:solidFill>
                  <a:srgbClr val="5B6B6A"/>
                </a:solidFill>
                <a:latin typeface="Calibri" pitchFamily="34" charset="0"/>
                <a:ea typeface="Calibri" pitchFamily="34" charset="-122"/>
                <a:cs typeface="Calibri" pitchFamily="34" charset="-120"/>
              </a:rPr>
              <a:t>Restoring Our Fens schools workshops, and our Heron Habitat Helpers Handbook for younger youth</a:t>
            </a:r>
            <a:endParaRPr lang="en-US" sz="1250" dirty="0"/>
          </a:p>
        </p:txBody>
      </p:sp>
      <p:sp>
        <p:nvSpPr>
          <p:cNvPr id="8" name="Shape 6"/>
          <p:cNvSpPr/>
          <p:nvPr/>
        </p:nvSpPr>
        <p:spPr>
          <a:xfrm>
            <a:off x="640080" y="3246120"/>
            <a:ext cx="502920" cy="502920"/>
          </a:xfrm>
          <a:prstGeom prst="rect">
            <a:avLst/>
          </a:prstGeom>
          <a:solidFill>
            <a:srgbClr val="EAF2F1"/>
          </a:solidFill>
          <a:ln/>
        </p:spPr>
        <p:txBody>
          <a:bodyPr/>
          <a:lstStyle/>
          <a:p>
            <a:endParaRPr lang="en-GB"/>
          </a:p>
        </p:txBody>
      </p:sp>
      <p:sp>
        <p:nvSpPr>
          <p:cNvPr id="9" name="Text 7"/>
          <p:cNvSpPr/>
          <p:nvPr/>
        </p:nvSpPr>
        <p:spPr>
          <a:xfrm>
            <a:off x="640079" y="3246120"/>
            <a:ext cx="502920" cy="502920"/>
          </a:xfrm>
          <a:prstGeom prst="rect">
            <a:avLst/>
          </a:prstGeom>
          <a:noFill/>
          <a:ln/>
        </p:spPr>
        <p:txBody>
          <a:bodyPr wrap="square" rtlCol="0" anchor="ctr"/>
          <a:lstStyle/>
          <a:p>
            <a:pPr marL="0" indent="0" algn="ctr">
              <a:buNone/>
            </a:pPr>
            <a:r>
              <a:rPr lang="en-US" sz="1800" b="1" dirty="0">
                <a:solidFill>
                  <a:srgbClr val="3E7C74"/>
                </a:solidFill>
                <a:latin typeface="Cambria" pitchFamily="34" charset="0"/>
                <a:ea typeface="Cambria" pitchFamily="34" charset="-122"/>
                <a:cs typeface="Cambria" pitchFamily="34" charset="-120"/>
              </a:rPr>
              <a:t>2</a:t>
            </a:r>
            <a:endParaRPr lang="en-US" sz="1800" dirty="0"/>
          </a:p>
        </p:txBody>
      </p:sp>
      <p:sp>
        <p:nvSpPr>
          <p:cNvPr id="10" name="Text 8"/>
          <p:cNvSpPr/>
          <p:nvPr/>
        </p:nvSpPr>
        <p:spPr>
          <a:xfrm>
            <a:off x="1417320" y="3182112"/>
            <a:ext cx="10273938" cy="365760"/>
          </a:xfrm>
          <a:prstGeom prst="rect">
            <a:avLst/>
          </a:prstGeom>
          <a:noFill/>
          <a:ln/>
        </p:spPr>
        <p:txBody>
          <a:bodyPr wrap="square" rtlCol="0" anchor="t"/>
          <a:lstStyle/>
          <a:p>
            <a:pPr marL="0" indent="0">
              <a:buNone/>
            </a:pPr>
            <a:r>
              <a:rPr lang="en-US" sz="2000" b="1" dirty="0">
                <a:solidFill>
                  <a:schemeClr val="accent6">
                    <a:lumMod val="75000"/>
                  </a:schemeClr>
                </a:solidFill>
                <a:latin typeface="Calibri" pitchFamily="34" charset="0"/>
                <a:ea typeface="Calibri" pitchFamily="34" charset="-122"/>
                <a:cs typeface="Calibri" pitchFamily="34" charset="-120"/>
              </a:rPr>
              <a:t>Engagement: Our ideas and local / global policy proposals</a:t>
            </a:r>
            <a:endParaRPr lang="en-US" sz="2000" dirty="0">
              <a:solidFill>
                <a:schemeClr val="accent6">
                  <a:lumMod val="75000"/>
                </a:schemeClr>
              </a:solidFill>
            </a:endParaRPr>
          </a:p>
        </p:txBody>
      </p:sp>
      <p:sp>
        <p:nvSpPr>
          <p:cNvPr id="11" name="Text 9"/>
          <p:cNvSpPr/>
          <p:nvPr/>
        </p:nvSpPr>
        <p:spPr>
          <a:xfrm>
            <a:off x="1417320" y="3570079"/>
            <a:ext cx="9784080" cy="329184"/>
          </a:xfrm>
          <a:prstGeom prst="rect">
            <a:avLst/>
          </a:prstGeom>
          <a:noFill/>
          <a:ln/>
        </p:spPr>
        <p:txBody>
          <a:bodyPr wrap="square" rtlCol="0" anchor="t"/>
          <a:lstStyle/>
          <a:p>
            <a:pPr marL="0" indent="0">
              <a:lnSpc>
                <a:spcPts val="1600"/>
              </a:lnSpc>
              <a:buNone/>
            </a:pPr>
            <a:r>
              <a:rPr lang="en-US" sz="1250" dirty="0">
                <a:solidFill>
                  <a:srgbClr val="5B6B6A"/>
                </a:solidFill>
                <a:latin typeface="Calibri" pitchFamily="34" charset="0"/>
                <a:ea typeface="Calibri" pitchFamily="34" charset="-122"/>
                <a:cs typeface="Calibri" pitchFamily="34" charset="-120"/>
              </a:rPr>
              <a:t>Wetlands City accreditation for Cambridge / Peterborough, and our SDG 6 Journal special issue</a:t>
            </a:r>
            <a:endParaRPr lang="en-US" sz="1250" dirty="0"/>
          </a:p>
        </p:txBody>
      </p:sp>
      <p:sp>
        <p:nvSpPr>
          <p:cNvPr id="12" name="Shape 10"/>
          <p:cNvSpPr/>
          <p:nvPr/>
        </p:nvSpPr>
        <p:spPr>
          <a:xfrm>
            <a:off x="640079" y="4261104"/>
            <a:ext cx="502920" cy="502920"/>
          </a:xfrm>
          <a:prstGeom prst="rect">
            <a:avLst/>
          </a:prstGeom>
          <a:solidFill>
            <a:srgbClr val="EAF2F1"/>
          </a:solidFill>
          <a:ln/>
        </p:spPr>
        <p:txBody>
          <a:bodyPr/>
          <a:lstStyle/>
          <a:p>
            <a:endParaRPr lang="en-GB"/>
          </a:p>
        </p:txBody>
      </p:sp>
      <p:sp>
        <p:nvSpPr>
          <p:cNvPr id="13" name="Text 11"/>
          <p:cNvSpPr/>
          <p:nvPr/>
        </p:nvSpPr>
        <p:spPr>
          <a:xfrm>
            <a:off x="640080" y="4261104"/>
            <a:ext cx="502920" cy="502920"/>
          </a:xfrm>
          <a:prstGeom prst="rect">
            <a:avLst/>
          </a:prstGeom>
          <a:noFill/>
          <a:ln/>
        </p:spPr>
        <p:txBody>
          <a:bodyPr wrap="square" rtlCol="0" anchor="ctr"/>
          <a:lstStyle/>
          <a:p>
            <a:pPr marL="0" indent="0" algn="ctr">
              <a:buNone/>
            </a:pPr>
            <a:r>
              <a:rPr lang="en-US" sz="1800" b="1" dirty="0">
                <a:solidFill>
                  <a:srgbClr val="3E7C74"/>
                </a:solidFill>
                <a:latin typeface="Cambria" pitchFamily="34" charset="0"/>
                <a:ea typeface="Cambria" pitchFamily="34" charset="-122"/>
                <a:cs typeface="Cambria" pitchFamily="34" charset="-120"/>
              </a:rPr>
              <a:t>3</a:t>
            </a:r>
            <a:endParaRPr lang="en-US" sz="1800" dirty="0"/>
          </a:p>
        </p:txBody>
      </p:sp>
      <p:sp>
        <p:nvSpPr>
          <p:cNvPr id="14" name="Text 12"/>
          <p:cNvSpPr/>
          <p:nvPr/>
        </p:nvSpPr>
        <p:spPr>
          <a:xfrm>
            <a:off x="1417320" y="4219956"/>
            <a:ext cx="9731830" cy="365760"/>
          </a:xfrm>
          <a:prstGeom prst="rect">
            <a:avLst/>
          </a:prstGeom>
          <a:noFill/>
          <a:ln/>
        </p:spPr>
        <p:txBody>
          <a:bodyPr wrap="square" rtlCol="0" anchor="t"/>
          <a:lstStyle/>
          <a:p>
            <a:pPr marL="0" indent="0">
              <a:buNone/>
            </a:pPr>
            <a:r>
              <a:rPr lang="en-US" sz="2000" b="1" dirty="0">
                <a:solidFill>
                  <a:schemeClr val="accent6">
                    <a:lumMod val="75000"/>
                  </a:schemeClr>
                </a:solidFill>
                <a:latin typeface="Calibri" pitchFamily="34" charset="0"/>
                <a:ea typeface="Calibri" pitchFamily="34" charset="-122"/>
                <a:cs typeface="Calibri" pitchFamily="34" charset="-120"/>
              </a:rPr>
              <a:t>Emergency Impact: Our future generations declaration and petition</a:t>
            </a:r>
            <a:endParaRPr lang="en-US" sz="2000" dirty="0">
              <a:solidFill>
                <a:schemeClr val="accent6">
                  <a:lumMod val="75000"/>
                </a:schemeClr>
              </a:solidFill>
            </a:endParaRPr>
          </a:p>
        </p:txBody>
      </p:sp>
      <p:sp>
        <p:nvSpPr>
          <p:cNvPr id="15" name="Text 13"/>
          <p:cNvSpPr/>
          <p:nvPr/>
        </p:nvSpPr>
        <p:spPr>
          <a:xfrm>
            <a:off x="1417320" y="4607538"/>
            <a:ext cx="9784080" cy="457200"/>
          </a:xfrm>
          <a:prstGeom prst="rect">
            <a:avLst/>
          </a:prstGeom>
          <a:noFill/>
          <a:ln/>
        </p:spPr>
        <p:txBody>
          <a:bodyPr wrap="square" rtlCol="0" anchor="t"/>
          <a:lstStyle/>
          <a:p>
            <a:pPr marL="0" indent="0">
              <a:lnSpc>
                <a:spcPts val="1600"/>
              </a:lnSpc>
              <a:buNone/>
            </a:pPr>
            <a:r>
              <a:rPr lang="en-US" sz="1250" dirty="0">
                <a:solidFill>
                  <a:srgbClr val="5B6B6A"/>
                </a:solidFill>
                <a:latin typeface="Calibri" pitchFamily="34" charset="0"/>
                <a:ea typeface="Calibri" pitchFamily="34" charset="-122"/>
                <a:cs typeface="Calibri" pitchFamily="34" charset="-120"/>
              </a:rPr>
              <a:t>Youth Declaration on Fenlands for Future Generations, and our call for green infrastructure and nature-based solutions</a:t>
            </a:r>
            <a:endParaRPr lang="en-US" sz="1250" dirty="0"/>
          </a:p>
        </p:txBody>
      </p:sp>
      <p:sp>
        <p:nvSpPr>
          <p:cNvPr id="16" name="Shape 14"/>
          <p:cNvSpPr/>
          <p:nvPr/>
        </p:nvSpPr>
        <p:spPr>
          <a:xfrm>
            <a:off x="640080" y="5276088"/>
            <a:ext cx="502920" cy="502920"/>
          </a:xfrm>
          <a:prstGeom prst="rect">
            <a:avLst/>
          </a:prstGeom>
          <a:solidFill>
            <a:srgbClr val="EAF2F1"/>
          </a:solidFill>
          <a:ln/>
        </p:spPr>
        <p:txBody>
          <a:bodyPr/>
          <a:lstStyle/>
          <a:p>
            <a:endParaRPr lang="en-GB"/>
          </a:p>
        </p:txBody>
      </p:sp>
      <p:sp>
        <p:nvSpPr>
          <p:cNvPr id="17" name="Text 15"/>
          <p:cNvSpPr/>
          <p:nvPr/>
        </p:nvSpPr>
        <p:spPr>
          <a:xfrm>
            <a:off x="640080" y="5276088"/>
            <a:ext cx="502920" cy="502920"/>
          </a:xfrm>
          <a:prstGeom prst="rect">
            <a:avLst/>
          </a:prstGeom>
          <a:noFill/>
          <a:ln/>
        </p:spPr>
        <p:txBody>
          <a:bodyPr wrap="square" rtlCol="0" anchor="ctr"/>
          <a:lstStyle/>
          <a:p>
            <a:pPr marL="0" indent="0" algn="ctr">
              <a:buNone/>
            </a:pPr>
            <a:r>
              <a:rPr lang="en-US" b="1" dirty="0">
                <a:solidFill>
                  <a:srgbClr val="3E7C74"/>
                </a:solidFill>
                <a:latin typeface="Cambria" pitchFamily="34" charset="0"/>
                <a:ea typeface="Cambria" pitchFamily="34" charset="-122"/>
              </a:rPr>
              <a:t>4</a:t>
            </a:r>
            <a:endParaRPr lang="en-US" sz="1800" dirty="0"/>
          </a:p>
        </p:txBody>
      </p:sp>
      <p:sp>
        <p:nvSpPr>
          <p:cNvPr id="22" name="Text 20"/>
          <p:cNvSpPr/>
          <p:nvPr/>
        </p:nvSpPr>
        <p:spPr>
          <a:xfrm>
            <a:off x="1417320" y="5276088"/>
            <a:ext cx="9065624" cy="365760"/>
          </a:xfrm>
          <a:prstGeom prst="rect">
            <a:avLst/>
          </a:prstGeom>
          <a:noFill/>
          <a:ln/>
        </p:spPr>
        <p:txBody>
          <a:bodyPr wrap="square" rtlCol="0" anchor="t"/>
          <a:lstStyle/>
          <a:p>
            <a:pPr marL="0" indent="0">
              <a:buNone/>
            </a:pPr>
            <a:r>
              <a:rPr lang="en-US" sz="2000" b="1" dirty="0">
                <a:solidFill>
                  <a:schemeClr val="accent6">
                    <a:lumMod val="75000"/>
                  </a:schemeClr>
                </a:solidFill>
                <a:latin typeface="Calibri" pitchFamily="34" charset="0"/>
                <a:ea typeface="Calibri" pitchFamily="34" charset="-122"/>
                <a:cs typeface="Calibri" pitchFamily="34" charset="-120"/>
              </a:rPr>
              <a:t>Questions for Policy Leaders, Scientists &amp; Community</a:t>
            </a:r>
            <a:endParaRPr lang="en-US" sz="2000" dirty="0">
              <a:solidFill>
                <a:schemeClr val="accent6">
                  <a:lumMod val="75000"/>
                </a:schemeClr>
              </a:solidFill>
            </a:endParaRPr>
          </a:p>
        </p:txBody>
      </p:sp>
      <p:sp>
        <p:nvSpPr>
          <p:cNvPr id="23" name="Text 21"/>
          <p:cNvSpPr/>
          <p:nvPr/>
        </p:nvSpPr>
        <p:spPr>
          <a:xfrm>
            <a:off x="1417320" y="5603164"/>
            <a:ext cx="9784080" cy="457200"/>
          </a:xfrm>
          <a:prstGeom prst="rect">
            <a:avLst/>
          </a:prstGeom>
          <a:noFill/>
          <a:ln/>
        </p:spPr>
        <p:txBody>
          <a:bodyPr wrap="square" rtlCol="0" anchor="t"/>
          <a:lstStyle/>
          <a:p>
            <a:pPr marL="0" indent="0">
              <a:lnSpc>
                <a:spcPts val="1600"/>
              </a:lnSpc>
              <a:buNone/>
            </a:pPr>
            <a:r>
              <a:rPr lang="en-US" sz="1250" dirty="0">
                <a:solidFill>
                  <a:srgbClr val="5B6B6A"/>
                </a:solidFill>
                <a:latin typeface="Calibri" pitchFamily="34" charset="0"/>
                <a:ea typeface="Calibri" pitchFamily="34" charset="-122"/>
                <a:cs typeface="Calibri" pitchFamily="34" charset="-120"/>
              </a:rPr>
              <a:t>Framing questions to open the discussion across generations</a:t>
            </a:r>
            <a:endParaRPr lang="en-US" sz="12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pic>
        <p:nvPicPr>
          <p:cNvPr id="209" name="Google Shape;209;p9" descr="photos/lily_kayak_bg.png"/>
          <p:cNvPicPr preferRelativeResize="0"/>
          <p:nvPr/>
        </p:nvPicPr>
        <p:blipFill rotWithShape="1">
          <a:blip r:embed="rId3">
            <a:alphaModFix/>
          </a:blip>
          <a:srcRect/>
          <a:stretch/>
        </p:blipFill>
        <p:spPr>
          <a:xfrm>
            <a:off x="0" y="0"/>
            <a:ext cx="12191695" cy="6858000"/>
          </a:xfrm>
          <a:prstGeom prst="rect">
            <a:avLst/>
          </a:prstGeom>
          <a:noFill/>
          <a:ln>
            <a:noFill/>
          </a:ln>
        </p:spPr>
      </p:pic>
      <p:sp>
        <p:nvSpPr>
          <p:cNvPr id="210" name="Google Shape;210;p9"/>
          <p:cNvSpPr/>
          <p:nvPr/>
        </p:nvSpPr>
        <p:spPr>
          <a:xfrm>
            <a:off x="0" y="0"/>
            <a:ext cx="12191695" cy="6858000"/>
          </a:xfrm>
          <a:prstGeom prst="rect">
            <a:avLst/>
          </a:prstGeom>
          <a:solidFill>
            <a:srgbClr val="0F2E3D">
              <a:alpha val="4000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9"/>
          <p:cNvSpPr/>
          <p:nvPr/>
        </p:nvSpPr>
        <p:spPr>
          <a:xfrm>
            <a:off x="0" y="0"/>
            <a:ext cx="6949440" cy="6858000"/>
          </a:xfrm>
          <a:prstGeom prst="rect">
            <a:avLst/>
          </a:prstGeom>
          <a:solidFill>
            <a:srgbClr val="3E7D52">
              <a:alpha val="4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9"/>
          <p:cNvSpPr/>
          <p:nvPr/>
        </p:nvSpPr>
        <p:spPr>
          <a:xfrm>
            <a:off x="731520" y="1554480"/>
            <a:ext cx="5486400" cy="5029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2B705"/>
              </a:buClr>
              <a:buSzPts val="2000"/>
              <a:buFont typeface="Calibri"/>
              <a:buNone/>
            </a:pPr>
            <a:endParaRPr sz="2000" b="0" i="0" u="none" strike="noStrike" cap="none" dirty="0">
              <a:solidFill>
                <a:schemeClr val="dk1"/>
              </a:solidFill>
              <a:latin typeface="Calibri"/>
              <a:ea typeface="Calibri"/>
              <a:cs typeface="Calibri"/>
              <a:sym typeface="Calibri"/>
            </a:endParaRPr>
          </a:p>
        </p:txBody>
      </p:sp>
      <p:sp>
        <p:nvSpPr>
          <p:cNvPr id="213" name="Google Shape;213;p9"/>
          <p:cNvSpPr/>
          <p:nvPr/>
        </p:nvSpPr>
        <p:spPr>
          <a:xfrm>
            <a:off x="731520" y="2057400"/>
            <a:ext cx="8229600" cy="822960"/>
          </a:xfrm>
          <a:prstGeom prst="rect">
            <a:avLst/>
          </a:prstGeom>
          <a:noFill/>
          <a:ln>
            <a:noFill/>
          </a:ln>
          <a:effectLst>
            <a:outerShdw blurRad="50800" dist="25400" dir="5400000" algn="bl" rotWithShape="0">
              <a:srgbClr val="000000">
                <a:alpha val="50196"/>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4400"/>
              <a:buFont typeface="Bookman Old Style"/>
              <a:buNone/>
            </a:pPr>
            <a:r>
              <a:rPr lang="en-US" sz="4400" b="1" i="0" u="none" strike="noStrike" cap="none" dirty="0">
                <a:solidFill>
                  <a:srgbClr val="FFFFFF"/>
                </a:solidFill>
                <a:latin typeface="Bookman Old Style"/>
                <a:ea typeface="Bookman Old Style"/>
                <a:cs typeface="Bookman Old Style"/>
                <a:sym typeface="Bookman Old Style"/>
              </a:rPr>
              <a:t>Wetlands &amp; Our Fens</a:t>
            </a:r>
            <a:endParaRPr sz="4400" b="0" i="0" u="none" strike="noStrike" cap="none" dirty="0">
              <a:solidFill>
                <a:schemeClr val="dk1"/>
              </a:solidFill>
              <a:latin typeface="Calibri"/>
              <a:ea typeface="Calibri"/>
              <a:cs typeface="Calibri"/>
              <a:sym typeface="Calibri"/>
            </a:endParaRPr>
          </a:p>
        </p:txBody>
      </p:sp>
      <p:sp>
        <p:nvSpPr>
          <p:cNvPr id="214" name="Google Shape;214;p9"/>
          <p:cNvSpPr/>
          <p:nvPr/>
        </p:nvSpPr>
        <p:spPr>
          <a:xfrm>
            <a:off x="749808" y="3108960"/>
            <a:ext cx="7315200" cy="54864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0FAF8"/>
              </a:buClr>
              <a:buSzPts val="2200"/>
              <a:buFont typeface="Calibri"/>
              <a:buNone/>
            </a:pPr>
            <a:r>
              <a:rPr lang="en-US" sz="3000" b="0" i="1" u="none" strike="noStrike" cap="none" dirty="0">
                <a:solidFill>
                  <a:srgbClr val="F0FAF8"/>
                </a:solidFill>
                <a:latin typeface="Calibri"/>
                <a:ea typeface="Calibri"/>
                <a:cs typeface="Calibri"/>
                <a:sym typeface="Calibri"/>
              </a:rPr>
              <a:t>How wetlands reduce flood risk, store carbon and provide homes for nature and people</a:t>
            </a:r>
            <a:endParaRPr sz="3000" b="0" i="0" u="none" strike="noStrike" cap="none" dirty="0">
              <a:solidFill>
                <a:schemeClr val="dk1"/>
              </a:solidFill>
              <a:latin typeface="Calibri"/>
              <a:ea typeface="Calibri"/>
              <a:cs typeface="Calibri"/>
              <a:sym typeface="Calibri"/>
            </a:endParaRPr>
          </a:p>
        </p:txBody>
      </p:sp>
      <p:sp>
        <p:nvSpPr>
          <p:cNvPr id="215" name="Google Shape;215;p9"/>
          <p:cNvSpPr/>
          <p:nvPr/>
        </p:nvSpPr>
        <p:spPr>
          <a:xfrm>
            <a:off x="777240" y="4069080"/>
            <a:ext cx="914400" cy="914400"/>
          </a:xfrm>
          <a:prstGeom prst="ellipse">
            <a:avLst/>
          </a:prstGeom>
          <a:solidFill>
            <a:srgbClr val="1C729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16" name="Google Shape;216;p9" descr="preencoded.png"/>
          <p:cNvPicPr preferRelativeResize="0"/>
          <p:nvPr/>
        </p:nvPicPr>
        <p:blipFill rotWithShape="1">
          <a:blip r:embed="rId4">
            <a:alphaModFix/>
          </a:blip>
          <a:srcRect/>
          <a:stretch/>
        </p:blipFill>
        <p:spPr>
          <a:xfrm>
            <a:off x="996696" y="4288536"/>
            <a:ext cx="475488" cy="47548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10"/>
          <p:cNvSpPr/>
          <p:nvPr/>
        </p:nvSpPr>
        <p:spPr>
          <a:xfrm>
            <a:off x="640080" y="411480"/>
            <a:ext cx="10972800" cy="77724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16425B"/>
              </a:buClr>
              <a:buSzPts val="3400"/>
              <a:buFont typeface="Bookman Old Style"/>
              <a:buNone/>
            </a:pPr>
            <a:r>
              <a:rPr lang="en-US" sz="3400" b="1" i="0" u="none" strike="noStrike" cap="none">
                <a:solidFill>
                  <a:srgbClr val="16425B"/>
                </a:solidFill>
                <a:latin typeface="Bookman Old Style"/>
                <a:ea typeface="Bookman Old Style"/>
                <a:cs typeface="Bookman Old Style"/>
                <a:sym typeface="Bookman Old Style"/>
              </a:rPr>
              <a:t>What is a wetland?</a:t>
            </a:r>
            <a:endParaRPr sz="3400" b="0" i="0" u="none" strike="noStrike" cap="none">
              <a:solidFill>
                <a:schemeClr val="dk1"/>
              </a:solidFill>
              <a:latin typeface="Calibri"/>
              <a:ea typeface="Calibri"/>
              <a:cs typeface="Calibri"/>
              <a:sym typeface="Calibri"/>
            </a:endParaRPr>
          </a:p>
        </p:txBody>
      </p:sp>
      <p:sp>
        <p:nvSpPr>
          <p:cNvPr id="223" name="Google Shape;223;p10"/>
          <p:cNvSpPr/>
          <p:nvPr/>
        </p:nvSpPr>
        <p:spPr>
          <a:xfrm>
            <a:off x="658368" y="1188720"/>
            <a:ext cx="10789920" cy="457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1B3A4B"/>
              </a:buClr>
              <a:buSzPts val="1800"/>
              <a:buFont typeface="Calibri"/>
              <a:buNone/>
            </a:pPr>
            <a:r>
              <a:rPr lang="en-US" sz="1800" b="0" i="0" u="none" strike="noStrike" cap="none">
                <a:solidFill>
                  <a:srgbClr val="1B3A4B"/>
                </a:solidFill>
                <a:latin typeface="Calibri"/>
                <a:ea typeface="Calibri"/>
                <a:cs typeface="Calibri"/>
                <a:sym typeface="Calibri"/>
              </a:rPr>
              <a:t>Land saturated with water for much of the year — a transition between land and open water, and one of the most biodiverse habitats there is.</a:t>
            </a:r>
            <a:endParaRPr sz="1800" b="0" i="0" u="none" strike="noStrike" cap="none">
              <a:solidFill>
                <a:schemeClr val="dk1"/>
              </a:solidFill>
              <a:latin typeface="Calibri"/>
              <a:ea typeface="Calibri"/>
              <a:cs typeface="Calibri"/>
              <a:sym typeface="Calibri"/>
            </a:endParaRPr>
          </a:p>
        </p:txBody>
      </p:sp>
      <p:sp>
        <p:nvSpPr>
          <p:cNvPr id="224" name="Google Shape;224;p10"/>
          <p:cNvSpPr/>
          <p:nvPr/>
        </p:nvSpPr>
        <p:spPr>
          <a:xfrm>
            <a:off x="722376" y="1911096"/>
            <a:ext cx="5047488" cy="3950208"/>
          </a:xfrm>
          <a:prstGeom prst="roundRect">
            <a:avLst>
              <a:gd name="adj" fmla="val 2315"/>
            </a:avLst>
          </a:prstGeom>
          <a:solidFill>
            <a:srgbClr val="FFFFFF"/>
          </a:solidFill>
          <a:ln>
            <a:noFill/>
          </a:ln>
          <a:effectLst>
            <a:outerShdw blurRad="88900" dist="38100" dir="5400000" algn="bl" rotWithShape="0">
              <a:srgbClr val="000000">
                <a:alpha val="1803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25" name="Google Shape;225;p10" descr="photos/fen_lake_panel.png"/>
          <p:cNvPicPr preferRelativeResize="0"/>
          <p:nvPr/>
        </p:nvPicPr>
        <p:blipFill rotWithShape="1">
          <a:blip r:embed="rId3">
            <a:alphaModFix/>
          </a:blip>
          <a:srcRect/>
          <a:stretch/>
        </p:blipFill>
        <p:spPr>
          <a:xfrm>
            <a:off x="777240" y="1965960"/>
            <a:ext cx="4937760" cy="3840480"/>
          </a:xfrm>
          <a:prstGeom prst="rect">
            <a:avLst/>
          </a:prstGeom>
          <a:noFill/>
          <a:ln>
            <a:noFill/>
          </a:ln>
        </p:spPr>
      </p:pic>
      <p:sp>
        <p:nvSpPr>
          <p:cNvPr id="226" name="Google Shape;226;p10"/>
          <p:cNvSpPr/>
          <p:nvPr/>
        </p:nvSpPr>
        <p:spPr>
          <a:xfrm>
            <a:off x="777240" y="5806440"/>
            <a:ext cx="4937760" cy="27432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5C7A89"/>
              </a:buClr>
              <a:buSzPts val="1100"/>
              <a:buFont typeface="Calibri"/>
              <a:buNone/>
            </a:pPr>
            <a:r>
              <a:rPr lang="en-US" sz="1100" b="0" i="1" u="none" strike="noStrike" cap="none">
                <a:solidFill>
                  <a:srgbClr val="5C7A89"/>
                </a:solidFill>
                <a:latin typeface="Calibri"/>
                <a:ea typeface="Calibri"/>
                <a:cs typeface="Calibri"/>
                <a:sym typeface="Calibri"/>
              </a:rPr>
              <a:t>A real Fenland wetland</a:t>
            </a:r>
            <a:endParaRPr sz="1100" b="0" i="0" u="none" strike="noStrike" cap="none">
              <a:solidFill>
                <a:schemeClr val="dk1"/>
              </a:solidFill>
              <a:latin typeface="Calibri"/>
              <a:ea typeface="Calibri"/>
              <a:cs typeface="Calibri"/>
              <a:sym typeface="Calibri"/>
            </a:endParaRPr>
          </a:p>
        </p:txBody>
      </p:sp>
      <p:sp>
        <p:nvSpPr>
          <p:cNvPr id="227" name="Google Shape;227;p10"/>
          <p:cNvSpPr/>
          <p:nvPr/>
        </p:nvSpPr>
        <p:spPr>
          <a:xfrm>
            <a:off x="5989320" y="1965960"/>
            <a:ext cx="2697480" cy="1792224"/>
          </a:xfrm>
          <a:prstGeom prst="roundRect">
            <a:avLst>
              <a:gd name="adj" fmla="val 6122"/>
            </a:avLst>
          </a:prstGeom>
          <a:solidFill>
            <a:srgbClr val="FFFFFF"/>
          </a:solidFill>
          <a:ln>
            <a:noFill/>
          </a:ln>
          <a:effectLst>
            <a:outerShdw blurRad="88900" dist="38100" dir="5400000" algn="bl" rotWithShape="0">
              <a:srgbClr val="000000">
                <a:alpha val="1803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 name="Google Shape;228;p10"/>
          <p:cNvSpPr/>
          <p:nvPr/>
        </p:nvSpPr>
        <p:spPr>
          <a:xfrm>
            <a:off x="6190488" y="2185416"/>
            <a:ext cx="603504" cy="603504"/>
          </a:xfrm>
          <a:prstGeom prst="ellipse">
            <a:avLst/>
          </a:prstGeom>
          <a:solidFill>
            <a:srgbClr val="1C729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29" name="Google Shape;229;p10" descr="preencoded.png"/>
          <p:cNvPicPr preferRelativeResize="0"/>
          <p:nvPr/>
        </p:nvPicPr>
        <p:blipFill rotWithShape="1">
          <a:blip r:embed="rId4">
            <a:alphaModFix/>
          </a:blip>
          <a:srcRect/>
          <a:stretch/>
        </p:blipFill>
        <p:spPr>
          <a:xfrm>
            <a:off x="6335329" y="2330257"/>
            <a:ext cx="313822" cy="313822"/>
          </a:xfrm>
          <a:prstGeom prst="rect">
            <a:avLst/>
          </a:prstGeom>
          <a:noFill/>
          <a:ln>
            <a:noFill/>
          </a:ln>
        </p:spPr>
      </p:pic>
      <p:sp>
        <p:nvSpPr>
          <p:cNvPr id="230" name="Google Shape;230;p10"/>
          <p:cNvSpPr/>
          <p:nvPr/>
        </p:nvSpPr>
        <p:spPr>
          <a:xfrm>
            <a:off x="6885432" y="2167128"/>
            <a:ext cx="1737360" cy="64008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16425B"/>
              </a:buClr>
              <a:buSzPts val="1500"/>
              <a:buFont typeface="Bookman Old Style"/>
              <a:buNone/>
            </a:pPr>
            <a:r>
              <a:rPr lang="en-US" sz="1500" b="1" i="0" u="none" strike="noStrike" cap="none">
                <a:solidFill>
                  <a:srgbClr val="16425B"/>
                </a:solidFill>
                <a:latin typeface="Bookman Old Style"/>
                <a:ea typeface="Bookman Old Style"/>
                <a:cs typeface="Bookman Old Style"/>
                <a:sym typeface="Bookman Old Style"/>
              </a:rPr>
              <a:t>Always soggy</a:t>
            </a:r>
            <a:endParaRPr sz="1500" b="0" i="0" u="none" strike="noStrike" cap="none">
              <a:solidFill>
                <a:schemeClr val="dk1"/>
              </a:solidFill>
              <a:latin typeface="Calibri"/>
              <a:ea typeface="Calibri"/>
              <a:cs typeface="Calibri"/>
              <a:sym typeface="Calibri"/>
            </a:endParaRPr>
          </a:p>
        </p:txBody>
      </p:sp>
      <p:sp>
        <p:nvSpPr>
          <p:cNvPr id="231" name="Google Shape;231;p10"/>
          <p:cNvSpPr/>
          <p:nvPr/>
        </p:nvSpPr>
        <p:spPr>
          <a:xfrm>
            <a:off x="6190488" y="2898648"/>
            <a:ext cx="2331720" cy="7315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C7A89"/>
              </a:buClr>
              <a:buSzPts val="1300"/>
              <a:buFont typeface="Calibri"/>
              <a:buNone/>
            </a:pPr>
            <a:r>
              <a:rPr lang="en-US" sz="1300" b="0" i="0" u="none" strike="noStrike" cap="none">
                <a:solidFill>
                  <a:srgbClr val="5C7A89"/>
                </a:solidFill>
                <a:latin typeface="Calibri"/>
                <a:ea typeface="Calibri"/>
                <a:cs typeface="Calibri"/>
                <a:sym typeface="Calibri"/>
              </a:rPr>
              <a:t>Acts like a natural sponge, storing water.</a:t>
            </a:r>
            <a:endParaRPr sz="1300" b="0" i="0" u="none" strike="noStrike" cap="none">
              <a:solidFill>
                <a:schemeClr val="dk1"/>
              </a:solidFill>
              <a:latin typeface="Calibri"/>
              <a:ea typeface="Calibri"/>
              <a:cs typeface="Calibri"/>
              <a:sym typeface="Calibri"/>
            </a:endParaRPr>
          </a:p>
        </p:txBody>
      </p:sp>
      <p:sp>
        <p:nvSpPr>
          <p:cNvPr id="232" name="Google Shape;232;p10"/>
          <p:cNvSpPr/>
          <p:nvPr/>
        </p:nvSpPr>
        <p:spPr>
          <a:xfrm>
            <a:off x="8833104" y="1965960"/>
            <a:ext cx="2697480" cy="1792224"/>
          </a:xfrm>
          <a:prstGeom prst="roundRect">
            <a:avLst>
              <a:gd name="adj" fmla="val 6122"/>
            </a:avLst>
          </a:prstGeom>
          <a:solidFill>
            <a:srgbClr val="FFFFFF"/>
          </a:solidFill>
          <a:ln>
            <a:noFill/>
          </a:ln>
          <a:effectLst>
            <a:outerShdw blurRad="88900" dist="38100" dir="5400000" algn="bl" rotWithShape="0">
              <a:srgbClr val="000000">
                <a:alpha val="1803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10"/>
          <p:cNvSpPr/>
          <p:nvPr/>
        </p:nvSpPr>
        <p:spPr>
          <a:xfrm>
            <a:off x="9034272" y="2185416"/>
            <a:ext cx="603504" cy="603504"/>
          </a:xfrm>
          <a:prstGeom prst="ellipse">
            <a:avLst/>
          </a:prstGeom>
          <a:solidFill>
            <a:srgbClr val="57A77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34" name="Google Shape;234;p10" descr="preencoded.png"/>
          <p:cNvPicPr preferRelativeResize="0"/>
          <p:nvPr/>
        </p:nvPicPr>
        <p:blipFill rotWithShape="1">
          <a:blip r:embed="rId5">
            <a:alphaModFix/>
          </a:blip>
          <a:srcRect/>
          <a:stretch/>
        </p:blipFill>
        <p:spPr>
          <a:xfrm>
            <a:off x="9179113" y="2330257"/>
            <a:ext cx="313822" cy="313822"/>
          </a:xfrm>
          <a:prstGeom prst="rect">
            <a:avLst/>
          </a:prstGeom>
          <a:noFill/>
          <a:ln>
            <a:noFill/>
          </a:ln>
        </p:spPr>
      </p:pic>
      <p:sp>
        <p:nvSpPr>
          <p:cNvPr id="235" name="Google Shape;235;p10"/>
          <p:cNvSpPr/>
          <p:nvPr/>
        </p:nvSpPr>
        <p:spPr>
          <a:xfrm>
            <a:off x="9729216" y="2167128"/>
            <a:ext cx="1737360" cy="64008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16425B"/>
              </a:buClr>
              <a:buSzPts val="1500"/>
              <a:buFont typeface="Bookman Old Style"/>
              <a:buNone/>
            </a:pPr>
            <a:r>
              <a:rPr lang="en-US" sz="1500" b="1" i="0" u="none" strike="noStrike" cap="none">
                <a:solidFill>
                  <a:srgbClr val="16425B"/>
                </a:solidFill>
                <a:latin typeface="Bookman Old Style"/>
                <a:ea typeface="Bookman Old Style"/>
                <a:cs typeface="Bookman Old Style"/>
                <a:sym typeface="Bookman Old Style"/>
              </a:rPr>
              <a:t>Reeds &amp; rushes</a:t>
            </a:r>
            <a:endParaRPr sz="1500" b="0" i="0" u="none" strike="noStrike" cap="none">
              <a:solidFill>
                <a:schemeClr val="dk1"/>
              </a:solidFill>
              <a:latin typeface="Calibri"/>
              <a:ea typeface="Calibri"/>
              <a:cs typeface="Calibri"/>
              <a:sym typeface="Calibri"/>
            </a:endParaRPr>
          </a:p>
        </p:txBody>
      </p:sp>
      <p:sp>
        <p:nvSpPr>
          <p:cNvPr id="236" name="Google Shape;236;p10"/>
          <p:cNvSpPr/>
          <p:nvPr/>
        </p:nvSpPr>
        <p:spPr>
          <a:xfrm>
            <a:off x="9034272" y="2898648"/>
            <a:ext cx="2331720" cy="7315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C7A89"/>
              </a:buClr>
              <a:buSzPts val="1300"/>
              <a:buFont typeface="Calibri"/>
              <a:buNone/>
            </a:pPr>
            <a:r>
              <a:rPr lang="en-US" sz="1300" b="0" i="0" u="none" strike="noStrike" cap="none">
                <a:solidFill>
                  <a:srgbClr val="5C7A89"/>
                </a:solidFill>
                <a:latin typeface="Calibri"/>
                <a:ea typeface="Calibri"/>
                <a:cs typeface="Calibri"/>
                <a:sym typeface="Calibri"/>
              </a:rPr>
              <a:t>Water-tolerant plants that slow and filter flow.</a:t>
            </a:r>
            <a:endParaRPr sz="1300" b="0" i="0" u="none" strike="noStrike" cap="none">
              <a:solidFill>
                <a:schemeClr val="dk1"/>
              </a:solidFill>
              <a:latin typeface="Calibri"/>
              <a:ea typeface="Calibri"/>
              <a:cs typeface="Calibri"/>
              <a:sym typeface="Calibri"/>
            </a:endParaRPr>
          </a:p>
        </p:txBody>
      </p:sp>
      <p:sp>
        <p:nvSpPr>
          <p:cNvPr id="237" name="Google Shape;237;p10"/>
          <p:cNvSpPr/>
          <p:nvPr/>
        </p:nvSpPr>
        <p:spPr>
          <a:xfrm>
            <a:off x="5989320" y="3904488"/>
            <a:ext cx="2697480" cy="1792224"/>
          </a:xfrm>
          <a:prstGeom prst="roundRect">
            <a:avLst>
              <a:gd name="adj" fmla="val 6122"/>
            </a:avLst>
          </a:prstGeom>
          <a:solidFill>
            <a:srgbClr val="FFFFFF"/>
          </a:solidFill>
          <a:ln>
            <a:noFill/>
          </a:ln>
          <a:effectLst>
            <a:outerShdw blurRad="88900" dist="38100" dir="5400000" algn="bl" rotWithShape="0">
              <a:srgbClr val="000000">
                <a:alpha val="1803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10"/>
          <p:cNvSpPr/>
          <p:nvPr/>
        </p:nvSpPr>
        <p:spPr>
          <a:xfrm>
            <a:off x="6190488" y="4123944"/>
            <a:ext cx="603504" cy="603504"/>
          </a:xfrm>
          <a:prstGeom prst="ellipse">
            <a:avLst/>
          </a:prstGeom>
          <a:solidFill>
            <a:srgbClr val="2A9D8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39" name="Google Shape;239;p10" descr="preencoded.png"/>
          <p:cNvPicPr preferRelativeResize="0"/>
          <p:nvPr/>
        </p:nvPicPr>
        <p:blipFill rotWithShape="1">
          <a:blip r:embed="rId6">
            <a:alphaModFix/>
          </a:blip>
          <a:srcRect/>
          <a:stretch/>
        </p:blipFill>
        <p:spPr>
          <a:xfrm>
            <a:off x="6335329" y="4268785"/>
            <a:ext cx="313822" cy="313822"/>
          </a:xfrm>
          <a:prstGeom prst="rect">
            <a:avLst/>
          </a:prstGeom>
          <a:noFill/>
          <a:ln>
            <a:noFill/>
          </a:ln>
        </p:spPr>
      </p:pic>
      <p:sp>
        <p:nvSpPr>
          <p:cNvPr id="240" name="Google Shape;240;p10"/>
          <p:cNvSpPr/>
          <p:nvPr/>
        </p:nvSpPr>
        <p:spPr>
          <a:xfrm>
            <a:off x="6885432" y="4105656"/>
            <a:ext cx="1737360" cy="64008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16425B"/>
              </a:buClr>
              <a:buSzPts val="1500"/>
              <a:buFont typeface="Bookman Old Style"/>
              <a:buNone/>
            </a:pPr>
            <a:r>
              <a:rPr lang="en-US" sz="1500" b="1" i="0" u="none" strike="noStrike" cap="none">
                <a:solidFill>
                  <a:srgbClr val="16425B"/>
                </a:solidFill>
                <a:latin typeface="Bookman Old Style"/>
                <a:ea typeface="Bookman Old Style"/>
                <a:cs typeface="Bookman Old Style"/>
                <a:sym typeface="Bookman Old Style"/>
              </a:rPr>
              <a:t>Bursting with life</a:t>
            </a:r>
            <a:endParaRPr sz="1500" b="0" i="0" u="none" strike="noStrike" cap="none">
              <a:solidFill>
                <a:schemeClr val="dk1"/>
              </a:solidFill>
              <a:latin typeface="Calibri"/>
              <a:ea typeface="Calibri"/>
              <a:cs typeface="Calibri"/>
              <a:sym typeface="Calibri"/>
            </a:endParaRPr>
          </a:p>
        </p:txBody>
      </p:sp>
      <p:sp>
        <p:nvSpPr>
          <p:cNvPr id="241" name="Google Shape;241;p10"/>
          <p:cNvSpPr/>
          <p:nvPr/>
        </p:nvSpPr>
        <p:spPr>
          <a:xfrm>
            <a:off x="6190488" y="4837176"/>
            <a:ext cx="2331720" cy="7315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C7A89"/>
              </a:buClr>
              <a:buSzPts val="1300"/>
              <a:buFont typeface="Calibri"/>
              <a:buNone/>
            </a:pPr>
            <a:r>
              <a:rPr lang="en-US" sz="1300" b="0" i="0" u="none" strike="noStrike" cap="none">
                <a:solidFill>
                  <a:srgbClr val="5C7A89"/>
                </a:solidFill>
                <a:latin typeface="Calibri"/>
                <a:ea typeface="Calibri"/>
                <a:cs typeface="Calibri"/>
                <a:sym typeface="Calibri"/>
              </a:rPr>
              <a:t>Rich biodiversity — birds, amphibians, fish and invertebrates.</a:t>
            </a:r>
            <a:endParaRPr sz="1300" b="0" i="0" u="none" strike="noStrike" cap="none">
              <a:solidFill>
                <a:schemeClr val="dk1"/>
              </a:solidFill>
              <a:latin typeface="Calibri"/>
              <a:ea typeface="Calibri"/>
              <a:cs typeface="Calibri"/>
              <a:sym typeface="Calibri"/>
            </a:endParaRPr>
          </a:p>
        </p:txBody>
      </p:sp>
      <p:sp>
        <p:nvSpPr>
          <p:cNvPr id="242" name="Google Shape;242;p10"/>
          <p:cNvSpPr/>
          <p:nvPr/>
        </p:nvSpPr>
        <p:spPr>
          <a:xfrm>
            <a:off x="8833104" y="3904488"/>
            <a:ext cx="2697480" cy="1792224"/>
          </a:xfrm>
          <a:prstGeom prst="roundRect">
            <a:avLst>
              <a:gd name="adj" fmla="val 6122"/>
            </a:avLst>
          </a:prstGeom>
          <a:solidFill>
            <a:srgbClr val="FFFFFF"/>
          </a:solidFill>
          <a:ln>
            <a:noFill/>
          </a:ln>
          <a:effectLst>
            <a:outerShdw blurRad="88900" dist="38100" dir="5400000" algn="bl" rotWithShape="0">
              <a:srgbClr val="000000">
                <a:alpha val="1803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 name="Google Shape;243;p10"/>
          <p:cNvSpPr/>
          <p:nvPr/>
        </p:nvSpPr>
        <p:spPr>
          <a:xfrm>
            <a:off x="9034272" y="4123944"/>
            <a:ext cx="603504" cy="603504"/>
          </a:xfrm>
          <a:prstGeom prst="ellipse">
            <a:avLst/>
          </a:prstGeom>
          <a:solidFill>
            <a:srgbClr val="F2B70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44" name="Google Shape;244;p10" descr="preencoded.png"/>
          <p:cNvPicPr preferRelativeResize="0"/>
          <p:nvPr/>
        </p:nvPicPr>
        <p:blipFill rotWithShape="1">
          <a:blip r:embed="rId7">
            <a:alphaModFix/>
          </a:blip>
          <a:srcRect/>
          <a:stretch/>
        </p:blipFill>
        <p:spPr>
          <a:xfrm>
            <a:off x="9179113" y="4268785"/>
            <a:ext cx="313822" cy="313822"/>
          </a:xfrm>
          <a:prstGeom prst="rect">
            <a:avLst/>
          </a:prstGeom>
          <a:noFill/>
          <a:ln>
            <a:noFill/>
          </a:ln>
        </p:spPr>
      </p:pic>
      <p:sp>
        <p:nvSpPr>
          <p:cNvPr id="245" name="Google Shape;245;p10"/>
          <p:cNvSpPr/>
          <p:nvPr/>
        </p:nvSpPr>
        <p:spPr>
          <a:xfrm>
            <a:off x="9729216" y="4105656"/>
            <a:ext cx="1737360" cy="64008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16425B"/>
              </a:buClr>
              <a:buSzPts val="1500"/>
              <a:buFont typeface="Bookman Old Style"/>
              <a:buNone/>
            </a:pPr>
            <a:r>
              <a:rPr lang="en-US" sz="1500" b="1" i="0" u="none" strike="noStrike" cap="none">
                <a:solidFill>
                  <a:srgbClr val="16425B"/>
                </a:solidFill>
                <a:latin typeface="Bookman Old Style"/>
                <a:ea typeface="Bookman Old Style"/>
                <a:cs typeface="Bookman Old Style"/>
                <a:sym typeface="Bookman Old Style"/>
              </a:rPr>
              <a:t>Cleans water</a:t>
            </a:r>
            <a:endParaRPr sz="1500" b="0" i="0" u="none" strike="noStrike" cap="none">
              <a:solidFill>
                <a:schemeClr val="dk1"/>
              </a:solidFill>
              <a:latin typeface="Calibri"/>
              <a:ea typeface="Calibri"/>
              <a:cs typeface="Calibri"/>
              <a:sym typeface="Calibri"/>
            </a:endParaRPr>
          </a:p>
        </p:txBody>
      </p:sp>
      <p:sp>
        <p:nvSpPr>
          <p:cNvPr id="246" name="Google Shape;246;p10"/>
          <p:cNvSpPr/>
          <p:nvPr/>
        </p:nvSpPr>
        <p:spPr>
          <a:xfrm>
            <a:off x="9034272" y="4837176"/>
            <a:ext cx="2331720" cy="7315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C7A89"/>
              </a:buClr>
              <a:buSzPts val="1300"/>
              <a:buFont typeface="Calibri"/>
              <a:buNone/>
            </a:pPr>
            <a:r>
              <a:rPr lang="en-US" sz="1300" b="0" i="0" u="none" strike="noStrike" cap="none">
                <a:solidFill>
                  <a:srgbClr val="5C7A89"/>
                </a:solidFill>
                <a:latin typeface="Calibri"/>
                <a:ea typeface="Calibri"/>
                <a:cs typeface="Calibri"/>
                <a:sym typeface="Calibri"/>
              </a:rPr>
              <a:t>Vegetation traps sediment and removes pollutants.</a:t>
            </a:r>
            <a:endParaRPr sz="1300" b="0" i="0" u="none" strike="noStrike" cap="non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11"/>
          <p:cNvSpPr/>
          <p:nvPr/>
        </p:nvSpPr>
        <p:spPr>
          <a:xfrm>
            <a:off x="640080" y="411480"/>
            <a:ext cx="10972800" cy="77724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16425B"/>
              </a:buClr>
              <a:buSzPts val="3400"/>
              <a:buFont typeface="Bookman Old Style"/>
              <a:buNone/>
            </a:pPr>
            <a:r>
              <a:rPr lang="en-US" sz="3400" b="1" i="0" u="none" strike="noStrike" cap="none">
                <a:solidFill>
                  <a:srgbClr val="16425B"/>
                </a:solidFill>
                <a:latin typeface="Bookman Old Style"/>
                <a:ea typeface="Bookman Old Style"/>
                <a:cs typeface="Bookman Old Style"/>
                <a:sym typeface="Bookman Old Style"/>
              </a:rPr>
              <a:t>The story of the Fens</a:t>
            </a:r>
            <a:endParaRPr sz="3400" b="0" i="0" u="none" strike="noStrike" cap="none">
              <a:solidFill>
                <a:schemeClr val="dk1"/>
              </a:solidFill>
              <a:latin typeface="Calibri"/>
              <a:ea typeface="Calibri"/>
              <a:cs typeface="Calibri"/>
              <a:sym typeface="Calibri"/>
            </a:endParaRPr>
          </a:p>
        </p:txBody>
      </p:sp>
      <p:sp>
        <p:nvSpPr>
          <p:cNvPr id="253" name="Google Shape;253;p11"/>
          <p:cNvSpPr/>
          <p:nvPr/>
        </p:nvSpPr>
        <p:spPr>
          <a:xfrm>
            <a:off x="658368" y="1143000"/>
            <a:ext cx="10789920" cy="457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1B3A4B"/>
              </a:buClr>
              <a:buSzPts val="1700"/>
              <a:buFont typeface="Calibri"/>
              <a:buNone/>
            </a:pPr>
            <a:r>
              <a:rPr lang="en-US" sz="1700" b="0" i="0" u="none" strike="noStrike" cap="none">
                <a:solidFill>
                  <a:srgbClr val="1B3A4B"/>
                </a:solidFill>
                <a:latin typeface="Calibri"/>
                <a:ea typeface="Calibri"/>
                <a:cs typeface="Calibri"/>
                <a:sym typeface="Calibri"/>
              </a:rPr>
              <a:t>The landscape around Cambridge has been transformed by people — it was not always farmland.</a:t>
            </a:r>
            <a:endParaRPr sz="1700" b="0" i="0" u="none" strike="noStrike" cap="none">
              <a:solidFill>
                <a:schemeClr val="dk1"/>
              </a:solidFill>
              <a:latin typeface="Calibri"/>
              <a:ea typeface="Calibri"/>
              <a:cs typeface="Calibri"/>
              <a:sym typeface="Calibri"/>
            </a:endParaRPr>
          </a:p>
        </p:txBody>
      </p:sp>
      <p:cxnSp>
        <p:nvCxnSpPr>
          <p:cNvPr id="254" name="Google Shape;254;p11"/>
          <p:cNvCxnSpPr/>
          <p:nvPr/>
        </p:nvCxnSpPr>
        <p:spPr>
          <a:xfrm>
            <a:off x="1737360" y="2468880"/>
            <a:ext cx="8778240" cy="0"/>
          </a:xfrm>
          <a:prstGeom prst="straightConnector1">
            <a:avLst/>
          </a:prstGeom>
          <a:noFill/>
          <a:ln w="31750" cap="flat" cmpd="sng">
            <a:solidFill>
              <a:srgbClr val="2A9D8F"/>
            </a:solidFill>
            <a:prstDash val="dash"/>
            <a:round/>
            <a:headEnd type="none" w="sm" len="sm"/>
            <a:tailEnd type="none" w="sm" len="sm"/>
          </a:ln>
        </p:spPr>
      </p:cxnSp>
      <p:sp>
        <p:nvSpPr>
          <p:cNvPr id="255" name="Google Shape;255;p11"/>
          <p:cNvSpPr/>
          <p:nvPr/>
        </p:nvSpPr>
        <p:spPr>
          <a:xfrm>
            <a:off x="1143000" y="1920240"/>
            <a:ext cx="1097280" cy="1097280"/>
          </a:xfrm>
          <a:prstGeom prst="ellipse">
            <a:avLst/>
          </a:prstGeom>
          <a:solidFill>
            <a:srgbClr val="FFFFFF"/>
          </a:solidFill>
          <a:ln>
            <a:noFill/>
          </a:ln>
          <a:effectLst>
            <a:outerShdw blurRad="88900" dist="38100" dir="5400000" algn="bl" rotWithShape="0">
              <a:srgbClr val="000000">
                <a:alpha val="1803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56" name="Google Shape;256;p11" descr="preencoded.png"/>
          <p:cNvPicPr preferRelativeResize="0"/>
          <p:nvPr/>
        </p:nvPicPr>
        <p:blipFill rotWithShape="1">
          <a:blip r:embed="rId3">
            <a:alphaModFix/>
          </a:blip>
          <a:srcRect/>
          <a:stretch/>
        </p:blipFill>
        <p:spPr>
          <a:xfrm>
            <a:off x="1417320" y="2194560"/>
            <a:ext cx="548640" cy="548640"/>
          </a:xfrm>
          <a:prstGeom prst="rect">
            <a:avLst/>
          </a:prstGeom>
          <a:noFill/>
          <a:ln>
            <a:noFill/>
          </a:ln>
        </p:spPr>
      </p:pic>
      <p:sp>
        <p:nvSpPr>
          <p:cNvPr id="257" name="Google Shape;257;p11"/>
          <p:cNvSpPr/>
          <p:nvPr/>
        </p:nvSpPr>
        <p:spPr>
          <a:xfrm>
            <a:off x="640080" y="3108960"/>
            <a:ext cx="2651760" cy="36576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1C7293"/>
              </a:buClr>
              <a:buSzPts val="1500"/>
              <a:buFont typeface="Bookman Old Style"/>
              <a:buNone/>
            </a:pPr>
            <a:r>
              <a:rPr lang="en-US" sz="1500" b="1" i="0" u="none" strike="noStrike" cap="none">
                <a:solidFill>
                  <a:srgbClr val="1C7293"/>
                </a:solidFill>
                <a:latin typeface="Bookman Old Style"/>
                <a:ea typeface="Bookman Old Style"/>
                <a:cs typeface="Bookman Old Style"/>
                <a:sym typeface="Bookman Old Style"/>
              </a:rPr>
              <a:t>Long ago</a:t>
            </a:r>
            <a:endParaRPr sz="1500" b="0" i="0" u="none" strike="noStrike" cap="none">
              <a:solidFill>
                <a:schemeClr val="dk1"/>
              </a:solidFill>
              <a:latin typeface="Calibri"/>
              <a:ea typeface="Calibri"/>
              <a:cs typeface="Calibri"/>
              <a:sym typeface="Calibri"/>
            </a:endParaRPr>
          </a:p>
        </p:txBody>
      </p:sp>
      <p:sp>
        <p:nvSpPr>
          <p:cNvPr id="258" name="Google Shape;258;p11"/>
          <p:cNvSpPr/>
          <p:nvPr/>
        </p:nvSpPr>
        <p:spPr>
          <a:xfrm>
            <a:off x="685800" y="3474720"/>
            <a:ext cx="2651760" cy="118872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1B3A4B"/>
              </a:buClr>
              <a:buSzPts val="1250"/>
              <a:buFont typeface="Calibri"/>
              <a:buNone/>
            </a:pPr>
            <a:r>
              <a:rPr lang="en-US" sz="1250" b="0" i="0" u="none" strike="noStrike" cap="none">
                <a:solidFill>
                  <a:srgbClr val="1B3A4B"/>
                </a:solidFill>
                <a:latin typeface="Calibri"/>
                <a:ea typeface="Calibri"/>
                <a:cs typeface="Calibri"/>
                <a:sym typeface="Calibri"/>
              </a:rPr>
              <a:t>A vast natural wetland of water, reedbeds and wildlife.</a:t>
            </a:r>
            <a:endParaRPr sz="1250" b="0" i="0" u="none" strike="noStrike" cap="none">
              <a:solidFill>
                <a:schemeClr val="dk1"/>
              </a:solidFill>
              <a:latin typeface="Calibri"/>
              <a:ea typeface="Calibri"/>
              <a:cs typeface="Calibri"/>
              <a:sym typeface="Calibri"/>
            </a:endParaRPr>
          </a:p>
        </p:txBody>
      </p:sp>
      <p:sp>
        <p:nvSpPr>
          <p:cNvPr id="259" name="Google Shape;259;p11"/>
          <p:cNvSpPr/>
          <p:nvPr/>
        </p:nvSpPr>
        <p:spPr>
          <a:xfrm>
            <a:off x="3886200" y="1920240"/>
            <a:ext cx="1097280" cy="1097280"/>
          </a:xfrm>
          <a:prstGeom prst="ellipse">
            <a:avLst/>
          </a:prstGeom>
          <a:solidFill>
            <a:srgbClr val="FFFFFF"/>
          </a:solidFill>
          <a:ln>
            <a:noFill/>
          </a:ln>
          <a:effectLst>
            <a:outerShdw blurRad="88900" dist="38100" dir="5400000" algn="bl" rotWithShape="0">
              <a:srgbClr val="000000">
                <a:alpha val="1803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60" name="Google Shape;260;p11" descr="preencoded.png"/>
          <p:cNvPicPr preferRelativeResize="0"/>
          <p:nvPr/>
        </p:nvPicPr>
        <p:blipFill rotWithShape="1">
          <a:blip r:embed="rId4">
            <a:alphaModFix/>
          </a:blip>
          <a:srcRect/>
          <a:stretch/>
        </p:blipFill>
        <p:spPr>
          <a:xfrm>
            <a:off x="4160520" y="2194560"/>
            <a:ext cx="548640" cy="548640"/>
          </a:xfrm>
          <a:prstGeom prst="rect">
            <a:avLst/>
          </a:prstGeom>
          <a:noFill/>
          <a:ln>
            <a:noFill/>
          </a:ln>
        </p:spPr>
      </p:pic>
      <p:sp>
        <p:nvSpPr>
          <p:cNvPr id="261" name="Google Shape;261;p11"/>
          <p:cNvSpPr/>
          <p:nvPr/>
        </p:nvSpPr>
        <p:spPr>
          <a:xfrm>
            <a:off x="3383280" y="3108960"/>
            <a:ext cx="2651760" cy="36576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5C7A89"/>
              </a:buClr>
              <a:buSzPts val="1500"/>
              <a:buFont typeface="Bookman Old Style"/>
              <a:buNone/>
            </a:pPr>
            <a:r>
              <a:rPr lang="en-US" sz="1500" b="1" i="0" u="none" strike="noStrike" cap="none">
                <a:solidFill>
                  <a:srgbClr val="5C7A89"/>
                </a:solidFill>
                <a:latin typeface="Bookman Old Style"/>
                <a:ea typeface="Bookman Old Style"/>
                <a:cs typeface="Bookman Old Style"/>
                <a:sym typeface="Bookman Old Style"/>
              </a:rPr>
              <a:t>People drain it</a:t>
            </a:r>
            <a:endParaRPr sz="1500" b="0" i="0" u="none" strike="noStrike" cap="none">
              <a:solidFill>
                <a:schemeClr val="dk1"/>
              </a:solidFill>
              <a:latin typeface="Calibri"/>
              <a:ea typeface="Calibri"/>
              <a:cs typeface="Calibri"/>
              <a:sym typeface="Calibri"/>
            </a:endParaRPr>
          </a:p>
        </p:txBody>
      </p:sp>
      <p:sp>
        <p:nvSpPr>
          <p:cNvPr id="262" name="Google Shape;262;p11"/>
          <p:cNvSpPr/>
          <p:nvPr/>
        </p:nvSpPr>
        <p:spPr>
          <a:xfrm>
            <a:off x="3429000" y="3474720"/>
            <a:ext cx="2651760" cy="118872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1B3A4B"/>
              </a:buClr>
              <a:buSzPts val="1250"/>
              <a:buFont typeface="Calibri"/>
              <a:buNone/>
            </a:pPr>
            <a:r>
              <a:rPr lang="en-US" sz="1250" b="0" i="0" u="none" strike="noStrike" cap="none">
                <a:solidFill>
                  <a:srgbClr val="1B3A4B"/>
                </a:solidFill>
                <a:latin typeface="Calibri"/>
                <a:ea typeface="Calibri"/>
                <a:cs typeface="Calibri"/>
                <a:sym typeface="Calibri"/>
              </a:rPr>
              <a:t>From the 1600s, engineered ditches and pumps drained the water for agriculture.</a:t>
            </a:r>
            <a:endParaRPr sz="1250" b="0" i="0" u="none" strike="noStrike" cap="none">
              <a:solidFill>
                <a:schemeClr val="dk1"/>
              </a:solidFill>
              <a:latin typeface="Calibri"/>
              <a:ea typeface="Calibri"/>
              <a:cs typeface="Calibri"/>
              <a:sym typeface="Calibri"/>
            </a:endParaRPr>
          </a:p>
        </p:txBody>
      </p:sp>
      <p:sp>
        <p:nvSpPr>
          <p:cNvPr id="263" name="Google Shape;263;p11"/>
          <p:cNvSpPr/>
          <p:nvPr/>
        </p:nvSpPr>
        <p:spPr>
          <a:xfrm>
            <a:off x="6629400" y="1920240"/>
            <a:ext cx="1097280" cy="1097280"/>
          </a:xfrm>
          <a:prstGeom prst="ellipse">
            <a:avLst/>
          </a:prstGeom>
          <a:solidFill>
            <a:srgbClr val="FFFFFF"/>
          </a:solidFill>
          <a:ln>
            <a:noFill/>
          </a:ln>
          <a:effectLst>
            <a:outerShdw blurRad="88900" dist="38100" dir="5400000" algn="bl" rotWithShape="0">
              <a:srgbClr val="000000">
                <a:alpha val="1803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64" name="Google Shape;264;p11" descr="preencoded.png"/>
          <p:cNvPicPr preferRelativeResize="0"/>
          <p:nvPr/>
        </p:nvPicPr>
        <p:blipFill rotWithShape="1">
          <a:blip r:embed="rId5">
            <a:alphaModFix/>
          </a:blip>
          <a:srcRect/>
          <a:stretch/>
        </p:blipFill>
        <p:spPr>
          <a:xfrm>
            <a:off x="6903720" y="2194560"/>
            <a:ext cx="548640" cy="548640"/>
          </a:xfrm>
          <a:prstGeom prst="rect">
            <a:avLst/>
          </a:prstGeom>
          <a:noFill/>
          <a:ln>
            <a:noFill/>
          </a:ln>
        </p:spPr>
      </p:pic>
      <p:sp>
        <p:nvSpPr>
          <p:cNvPr id="265" name="Google Shape;265;p11"/>
          <p:cNvSpPr/>
          <p:nvPr/>
        </p:nvSpPr>
        <p:spPr>
          <a:xfrm>
            <a:off x="6126480" y="3108960"/>
            <a:ext cx="2651760" cy="36576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57A773"/>
              </a:buClr>
              <a:buSzPts val="1500"/>
              <a:buFont typeface="Bookman Old Style"/>
              <a:buNone/>
            </a:pPr>
            <a:r>
              <a:rPr lang="en-US" sz="1500" b="1" i="0" u="none" strike="noStrike" cap="none">
                <a:solidFill>
                  <a:srgbClr val="57A773"/>
                </a:solidFill>
                <a:latin typeface="Bookman Old Style"/>
                <a:ea typeface="Bookman Old Style"/>
                <a:cs typeface="Bookman Old Style"/>
                <a:sym typeface="Bookman Old Style"/>
              </a:rPr>
              <a:t>Rich farmland</a:t>
            </a:r>
            <a:endParaRPr sz="1500" b="0" i="0" u="none" strike="noStrike" cap="none">
              <a:solidFill>
                <a:schemeClr val="dk1"/>
              </a:solidFill>
              <a:latin typeface="Calibri"/>
              <a:ea typeface="Calibri"/>
              <a:cs typeface="Calibri"/>
              <a:sym typeface="Calibri"/>
            </a:endParaRPr>
          </a:p>
        </p:txBody>
      </p:sp>
      <p:sp>
        <p:nvSpPr>
          <p:cNvPr id="266" name="Google Shape;266;p11"/>
          <p:cNvSpPr/>
          <p:nvPr/>
        </p:nvSpPr>
        <p:spPr>
          <a:xfrm>
            <a:off x="6172200" y="3474720"/>
            <a:ext cx="2651760" cy="118872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1B3A4B"/>
              </a:buClr>
              <a:buSzPts val="1250"/>
              <a:buFont typeface="Calibri"/>
              <a:buNone/>
            </a:pPr>
            <a:r>
              <a:rPr lang="en-US" sz="1250" b="0" i="0" u="none" strike="noStrike" cap="none">
                <a:solidFill>
                  <a:srgbClr val="1B3A4B"/>
                </a:solidFill>
                <a:latin typeface="Calibri"/>
                <a:ea typeface="Calibri"/>
                <a:cs typeface="Calibri"/>
                <a:sym typeface="Calibri"/>
              </a:rPr>
              <a:t>The drained peat became highly fertile, productive farmland.</a:t>
            </a:r>
            <a:endParaRPr sz="1250" b="0" i="0" u="none" strike="noStrike" cap="none">
              <a:solidFill>
                <a:schemeClr val="dk1"/>
              </a:solidFill>
              <a:latin typeface="Calibri"/>
              <a:ea typeface="Calibri"/>
              <a:cs typeface="Calibri"/>
              <a:sym typeface="Calibri"/>
            </a:endParaRPr>
          </a:p>
        </p:txBody>
      </p:sp>
      <p:sp>
        <p:nvSpPr>
          <p:cNvPr id="267" name="Google Shape;267;p11"/>
          <p:cNvSpPr/>
          <p:nvPr/>
        </p:nvSpPr>
        <p:spPr>
          <a:xfrm>
            <a:off x="9372600" y="1920240"/>
            <a:ext cx="1097280" cy="1097280"/>
          </a:xfrm>
          <a:prstGeom prst="ellipse">
            <a:avLst/>
          </a:prstGeom>
          <a:solidFill>
            <a:srgbClr val="FFFFFF"/>
          </a:solidFill>
          <a:ln>
            <a:noFill/>
          </a:ln>
          <a:effectLst>
            <a:outerShdw blurRad="88900" dist="38100" dir="5400000" algn="bl" rotWithShape="0">
              <a:srgbClr val="000000">
                <a:alpha val="1803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68" name="Google Shape;268;p11" descr="preencoded.png"/>
          <p:cNvPicPr preferRelativeResize="0"/>
          <p:nvPr/>
        </p:nvPicPr>
        <p:blipFill rotWithShape="1">
          <a:blip r:embed="rId6">
            <a:alphaModFix/>
          </a:blip>
          <a:srcRect/>
          <a:stretch/>
        </p:blipFill>
        <p:spPr>
          <a:xfrm>
            <a:off x="9646920" y="2194560"/>
            <a:ext cx="548640" cy="548640"/>
          </a:xfrm>
          <a:prstGeom prst="rect">
            <a:avLst/>
          </a:prstGeom>
          <a:noFill/>
          <a:ln>
            <a:noFill/>
          </a:ln>
        </p:spPr>
      </p:pic>
      <p:sp>
        <p:nvSpPr>
          <p:cNvPr id="269" name="Google Shape;269;p11"/>
          <p:cNvSpPr/>
          <p:nvPr/>
        </p:nvSpPr>
        <p:spPr>
          <a:xfrm>
            <a:off x="8869680" y="3108960"/>
            <a:ext cx="2651760" cy="36576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EF6F6C"/>
              </a:buClr>
              <a:buSzPts val="1500"/>
              <a:buFont typeface="Bookman Old Style"/>
              <a:buNone/>
            </a:pPr>
            <a:r>
              <a:rPr lang="en-US" sz="1500" b="1" i="0" u="none" strike="noStrike" cap="none">
                <a:solidFill>
                  <a:srgbClr val="EF6F6C"/>
                </a:solidFill>
                <a:latin typeface="Bookman Old Style"/>
                <a:ea typeface="Bookman Old Style"/>
                <a:cs typeface="Bookman Old Style"/>
                <a:sym typeface="Bookman Old Style"/>
              </a:rPr>
              <a:t>The catch</a:t>
            </a:r>
            <a:endParaRPr sz="1500" b="0" i="0" u="none" strike="noStrike" cap="none">
              <a:solidFill>
                <a:schemeClr val="dk1"/>
              </a:solidFill>
              <a:latin typeface="Calibri"/>
              <a:ea typeface="Calibri"/>
              <a:cs typeface="Calibri"/>
              <a:sym typeface="Calibri"/>
            </a:endParaRPr>
          </a:p>
        </p:txBody>
      </p:sp>
      <p:sp>
        <p:nvSpPr>
          <p:cNvPr id="270" name="Google Shape;270;p11"/>
          <p:cNvSpPr/>
          <p:nvPr/>
        </p:nvSpPr>
        <p:spPr>
          <a:xfrm>
            <a:off x="8915400" y="3474720"/>
            <a:ext cx="2651760" cy="118872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1B3A4B"/>
              </a:buClr>
              <a:buSzPts val="1250"/>
              <a:buFont typeface="Calibri"/>
              <a:buNone/>
            </a:pPr>
            <a:r>
              <a:rPr lang="en-US" sz="1250" b="0" i="0" u="none" strike="noStrike" cap="none">
                <a:solidFill>
                  <a:srgbClr val="1B3A4B"/>
                </a:solidFill>
                <a:latin typeface="Calibri"/>
                <a:ea typeface="Calibri"/>
                <a:cs typeface="Calibri"/>
                <a:sym typeface="Calibri"/>
              </a:rPr>
              <a:t>But exposed peat shrinks and oxidises, so the land sank below the rivers.</a:t>
            </a:r>
            <a:endParaRPr sz="1250" b="0" i="0" u="none" strike="noStrike" cap="none">
              <a:solidFill>
                <a:schemeClr val="dk1"/>
              </a:solidFill>
              <a:latin typeface="Calibri"/>
              <a:ea typeface="Calibri"/>
              <a:cs typeface="Calibri"/>
              <a:sym typeface="Calibri"/>
            </a:endParaRPr>
          </a:p>
        </p:txBody>
      </p:sp>
      <p:sp>
        <p:nvSpPr>
          <p:cNvPr id="271" name="Google Shape;271;p11"/>
          <p:cNvSpPr/>
          <p:nvPr/>
        </p:nvSpPr>
        <p:spPr>
          <a:xfrm>
            <a:off x="640080" y="4754880"/>
            <a:ext cx="6766560" cy="1600200"/>
          </a:xfrm>
          <a:prstGeom prst="roundRect">
            <a:avLst>
              <a:gd name="adj" fmla="val 6857"/>
            </a:avLst>
          </a:prstGeom>
          <a:solidFill>
            <a:srgbClr val="3E7D52"/>
          </a:solidFill>
          <a:ln>
            <a:noFill/>
          </a:ln>
          <a:effectLst>
            <a:outerShdw blurRad="88900" dist="38100" dir="5400000" algn="bl" rotWithShape="0">
              <a:srgbClr val="000000">
                <a:alpha val="1803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 name="Google Shape;272;p11"/>
          <p:cNvSpPr/>
          <p:nvPr/>
        </p:nvSpPr>
        <p:spPr>
          <a:xfrm>
            <a:off x="868680" y="4983480"/>
            <a:ext cx="777240" cy="777240"/>
          </a:xfrm>
          <a:prstGeom prst="ellipse">
            <a:avLst/>
          </a:prstGeom>
          <a:solidFill>
            <a:srgbClr val="F2B70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73" name="Google Shape;273;p11" descr="preencoded.png"/>
          <p:cNvPicPr preferRelativeResize="0"/>
          <p:nvPr/>
        </p:nvPicPr>
        <p:blipFill rotWithShape="1">
          <a:blip r:embed="rId7">
            <a:alphaModFix/>
          </a:blip>
          <a:srcRect/>
          <a:stretch/>
        </p:blipFill>
        <p:spPr>
          <a:xfrm>
            <a:off x="1055218" y="5170018"/>
            <a:ext cx="404165" cy="404165"/>
          </a:xfrm>
          <a:prstGeom prst="rect">
            <a:avLst/>
          </a:prstGeom>
          <a:noFill/>
          <a:ln>
            <a:noFill/>
          </a:ln>
        </p:spPr>
      </p:pic>
      <p:sp>
        <p:nvSpPr>
          <p:cNvPr id="274" name="Google Shape;274;p11"/>
          <p:cNvSpPr/>
          <p:nvPr/>
        </p:nvSpPr>
        <p:spPr>
          <a:xfrm>
            <a:off x="1783080" y="4937760"/>
            <a:ext cx="5486400" cy="132588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2B705"/>
              </a:buClr>
              <a:buSzPts val="1400"/>
              <a:buFont typeface="Calibri"/>
              <a:buNone/>
            </a:pPr>
            <a:r>
              <a:rPr lang="en-US" sz="1400" b="1" i="0" u="none" strike="noStrike" cap="none">
                <a:solidFill>
                  <a:srgbClr val="F2B705"/>
                </a:solidFill>
                <a:latin typeface="Calibri"/>
                <a:ea typeface="Calibri"/>
                <a:cs typeface="Calibri"/>
                <a:sym typeface="Calibri"/>
              </a:rPr>
              <a:t>Over to you:  </a:t>
            </a:r>
            <a:r>
              <a:rPr lang="en-US" sz="1400" b="0" i="0" u="none" strike="noStrike" cap="none">
                <a:solidFill>
                  <a:srgbClr val="FFFFFF"/>
                </a:solidFill>
                <a:latin typeface="Calibri"/>
                <a:ea typeface="Calibri"/>
                <a:cs typeface="Calibri"/>
                <a:sym typeface="Calibri"/>
              </a:rPr>
              <a:t>can you name a very </a:t>
            </a:r>
            <a:r>
              <a:rPr lang="en-US" sz="1400" b="1" i="0" u="none" strike="noStrike" cap="none">
                <a:solidFill>
                  <a:srgbClr val="F2B705"/>
                </a:solidFill>
                <a:latin typeface="Calibri"/>
                <a:ea typeface="Calibri"/>
                <a:cs typeface="Calibri"/>
                <a:sym typeface="Calibri"/>
              </a:rPr>
              <a:t>OLD </a:t>
            </a:r>
            <a:r>
              <a:rPr lang="en-US" sz="1400" b="0" i="0" u="none" strike="noStrike" cap="none">
                <a:solidFill>
                  <a:srgbClr val="FFFFFF"/>
                </a:solidFill>
                <a:latin typeface="Calibri"/>
                <a:ea typeface="Calibri"/>
                <a:cs typeface="Calibri"/>
                <a:sym typeface="Calibri"/>
              </a:rPr>
              <a:t>settlement in the Fens, and a much </a:t>
            </a:r>
            <a:r>
              <a:rPr lang="en-US" sz="1400" b="1" i="0" u="none" strike="noStrike" cap="none">
                <a:solidFill>
                  <a:srgbClr val="F2B705"/>
                </a:solidFill>
                <a:latin typeface="Calibri"/>
                <a:ea typeface="Calibri"/>
                <a:cs typeface="Calibri"/>
                <a:sym typeface="Calibri"/>
              </a:rPr>
              <a:t>NEW </a:t>
            </a:r>
            <a:r>
              <a:rPr lang="en-US" sz="1400" b="0" i="0" u="none" strike="noStrike" cap="none">
                <a:solidFill>
                  <a:srgbClr val="FFFFFF"/>
                </a:solidFill>
                <a:latin typeface="Calibri"/>
                <a:ea typeface="Calibri"/>
                <a:cs typeface="Calibri"/>
                <a:sym typeface="Calibri"/>
              </a:rPr>
              <a:t>one? (For example Ely, Wicken or Whittlesea — versus a recent development.)</a:t>
            </a:r>
            <a:endParaRPr sz="1400" b="0" i="0" u="none" strike="noStrike" cap="none">
              <a:solidFill>
                <a:schemeClr val="dk1"/>
              </a:solidFill>
              <a:latin typeface="Calibri"/>
              <a:ea typeface="Calibri"/>
              <a:cs typeface="Calibri"/>
              <a:sym typeface="Calibri"/>
            </a:endParaRPr>
          </a:p>
        </p:txBody>
      </p:sp>
      <p:sp>
        <p:nvSpPr>
          <p:cNvPr id="276" name="Google Shape;276;p11"/>
          <p:cNvSpPr/>
          <p:nvPr/>
        </p:nvSpPr>
        <p:spPr>
          <a:xfrm>
            <a:off x="9235440" y="5052060"/>
            <a:ext cx="640080" cy="640080"/>
          </a:xfrm>
          <a:prstGeom prst="ellipse">
            <a:avLst/>
          </a:prstGeom>
          <a:solidFill>
            <a:srgbClr val="1C729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77" name="Google Shape;277;p11" descr="preencoded.png"/>
          <p:cNvPicPr preferRelativeResize="0"/>
          <p:nvPr/>
        </p:nvPicPr>
        <p:blipFill rotWithShape="1">
          <a:blip r:embed="rId8">
            <a:alphaModFix/>
          </a:blip>
          <a:srcRect/>
          <a:stretch/>
        </p:blipFill>
        <p:spPr>
          <a:xfrm>
            <a:off x="9389059" y="5205679"/>
            <a:ext cx="332842" cy="332842"/>
          </a:xfrm>
          <a:prstGeom prst="rect">
            <a:avLst/>
          </a:prstGeom>
          <a:noFill/>
          <a:ln>
            <a:noFill/>
          </a:ln>
        </p:spPr>
      </p:pic>
      <p:sp>
        <p:nvSpPr>
          <p:cNvPr id="278" name="Google Shape;278;p11"/>
          <p:cNvSpPr/>
          <p:nvPr/>
        </p:nvSpPr>
        <p:spPr>
          <a:xfrm>
            <a:off x="7772400" y="5737860"/>
            <a:ext cx="3566160" cy="73152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1C7293"/>
              </a:buClr>
              <a:buSzPts val="1200"/>
              <a:buFont typeface="Calibri"/>
              <a:buNone/>
            </a:pPr>
            <a:r>
              <a:rPr lang="en-US" sz="1200" b="0" i="1" u="none" strike="noStrike" cap="none">
                <a:solidFill>
                  <a:srgbClr val="1C7293"/>
                </a:solidFill>
                <a:latin typeface="Calibri"/>
                <a:ea typeface="Calibri"/>
                <a:cs typeface="Calibri"/>
                <a:sym typeface="Calibri"/>
              </a:rPr>
              <a:t>Add photos: Holme Fen, Wicken Fen, River Cam, Ouse, Nene</a:t>
            </a:r>
            <a:endParaRPr sz="1200" b="0" i="0" u="none" strike="noStrike" cap="none">
              <a:solidFill>
                <a:schemeClr val="dk1"/>
              </a:solidFill>
              <a:latin typeface="Calibri"/>
              <a:ea typeface="Calibri"/>
              <a:cs typeface="Calibri"/>
              <a:sym typeface="Calibri"/>
            </a:endParaRPr>
          </a:p>
        </p:txBody>
      </p:sp>
      <p:pic>
        <p:nvPicPr>
          <p:cNvPr id="3" name="Google Shape;474;p18">
            <a:extLst>
              <a:ext uri="{FF2B5EF4-FFF2-40B4-BE49-F238E27FC236}">
                <a16:creationId xmlns:a16="http://schemas.microsoft.com/office/drawing/2014/main" id="{3BC1D08B-2E70-54CF-F2D3-DCF44AC6E487}"/>
              </a:ext>
            </a:extLst>
          </p:cNvPr>
          <p:cNvPicPr preferRelativeResize="0"/>
          <p:nvPr/>
        </p:nvPicPr>
        <p:blipFill rotWithShape="1">
          <a:blip r:embed="rId9">
            <a:alphaModFix/>
          </a:blip>
          <a:srcRect l="24094" t="33237" r="21587" b="30804"/>
          <a:stretch>
            <a:fillRect/>
          </a:stretch>
        </p:blipFill>
        <p:spPr>
          <a:xfrm>
            <a:off x="7726680" y="4745083"/>
            <a:ext cx="3749040" cy="160999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12"/>
          <p:cNvSpPr/>
          <p:nvPr/>
        </p:nvSpPr>
        <p:spPr>
          <a:xfrm>
            <a:off x="640080" y="411480"/>
            <a:ext cx="10972800" cy="77724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16425B"/>
              </a:buClr>
              <a:buSzPts val="3400"/>
              <a:buFont typeface="Bookman Old Style"/>
              <a:buNone/>
            </a:pPr>
            <a:r>
              <a:rPr lang="en-US" sz="3400" b="1" i="0" u="none" strike="noStrike" cap="none">
                <a:solidFill>
                  <a:srgbClr val="16425B"/>
                </a:solidFill>
                <a:latin typeface="Bookman Old Style"/>
                <a:ea typeface="Bookman Old Style"/>
                <a:cs typeface="Bookman Old Style"/>
                <a:sym typeface="Bookman Old Style"/>
              </a:rPr>
              <a:t>The sinking land</a:t>
            </a:r>
            <a:endParaRPr sz="3400" b="0" i="0" u="none" strike="noStrike" cap="none">
              <a:solidFill>
                <a:schemeClr val="dk1"/>
              </a:solidFill>
              <a:latin typeface="Calibri"/>
              <a:ea typeface="Calibri"/>
              <a:cs typeface="Calibri"/>
              <a:sym typeface="Calibri"/>
            </a:endParaRPr>
          </a:p>
        </p:txBody>
      </p:sp>
      <p:sp>
        <p:nvSpPr>
          <p:cNvPr id="285" name="Google Shape;285;p12"/>
          <p:cNvSpPr/>
          <p:nvPr/>
        </p:nvSpPr>
        <p:spPr>
          <a:xfrm>
            <a:off x="658368" y="1143000"/>
            <a:ext cx="10789920" cy="457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1B3A4B"/>
              </a:buClr>
              <a:buSzPts val="1600"/>
              <a:buFont typeface="Calibri"/>
              <a:buNone/>
            </a:pPr>
            <a:r>
              <a:rPr lang="en-US" sz="1600" b="0" i="0" u="none" strike="noStrike" cap="none">
                <a:solidFill>
                  <a:srgbClr val="1B3A4B"/>
                </a:solidFill>
                <a:latin typeface="Calibri"/>
                <a:ea typeface="Calibri"/>
                <a:cs typeface="Calibri"/>
                <a:sym typeface="Calibri"/>
              </a:rPr>
              <a:t>When peat dries out it shrinks and oxidises, lowering the land surface. At Holme Fen this subsidence has been measured for over 170 years.</a:t>
            </a:r>
            <a:endParaRPr sz="1600" b="0" i="0" u="none" strike="noStrike" cap="none">
              <a:solidFill>
                <a:schemeClr val="dk1"/>
              </a:solidFill>
              <a:latin typeface="Calibri"/>
              <a:ea typeface="Calibri"/>
              <a:cs typeface="Calibri"/>
              <a:sym typeface="Calibri"/>
            </a:endParaRPr>
          </a:p>
        </p:txBody>
      </p:sp>
      <p:sp>
        <p:nvSpPr>
          <p:cNvPr id="286" name="Google Shape;286;p12"/>
          <p:cNvSpPr/>
          <p:nvPr/>
        </p:nvSpPr>
        <p:spPr>
          <a:xfrm>
            <a:off x="640055" y="1814630"/>
            <a:ext cx="3200400" cy="4114800"/>
          </a:xfrm>
          <a:prstGeom prst="roundRect">
            <a:avLst>
              <a:gd name="adj" fmla="val 2857"/>
            </a:avLst>
          </a:prstGeom>
          <a:solidFill>
            <a:srgbClr val="E5EEF1"/>
          </a:solidFill>
          <a:ln w="19050" cap="flat" cmpd="sng">
            <a:solidFill>
              <a:srgbClr val="1C7293"/>
            </a:solidFill>
            <a:prstDash val="dash"/>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 name="Google Shape;287;p12"/>
          <p:cNvSpPr/>
          <p:nvPr/>
        </p:nvSpPr>
        <p:spPr>
          <a:xfrm>
            <a:off x="822960" y="4023360"/>
            <a:ext cx="2834640" cy="73152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1C7293"/>
              </a:buClr>
              <a:buSzPts val="1200"/>
              <a:buFont typeface="Calibri"/>
              <a:buNone/>
            </a:pPr>
            <a:endParaRPr sz="1200" b="0" i="0" u="none" strike="noStrike" cap="none">
              <a:solidFill>
                <a:schemeClr val="dk1"/>
              </a:solidFill>
              <a:latin typeface="Calibri"/>
              <a:ea typeface="Calibri"/>
              <a:cs typeface="Calibri"/>
              <a:sym typeface="Calibri"/>
            </a:endParaRPr>
          </a:p>
        </p:txBody>
      </p:sp>
      <p:sp>
        <p:nvSpPr>
          <p:cNvPr id="288" name="Google Shape;288;p12"/>
          <p:cNvSpPr/>
          <p:nvPr/>
        </p:nvSpPr>
        <p:spPr>
          <a:xfrm>
            <a:off x="4023360" y="1740059"/>
            <a:ext cx="3657600" cy="4200841"/>
          </a:xfrm>
          <a:prstGeom prst="roundRect">
            <a:avLst>
              <a:gd name="adj" fmla="val 3000"/>
            </a:avLst>
          </a:prstGeom>
          <a:solidFill>
            <a:srgbClr val="FFFFFF"/>
          </a:solidFill>
          <a:ln>
            <a:noFill/>
          </a:ln>
          <a:effectLst>
            <a:outerShdw blurRad="88900" dist="38100" dir="5400000" algn="bl" rotWithShape="0">
              <a:srgbClr val="000000">
                <a:alpha val="1803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 name="Google Shape;289;p12"/>
          <p:cNvSpPr/>
          <p:nvPr/>
        </p:nvSpPr>
        <p:spPr>
          <a:xfrm>
            <a:off x="4206240" y="1920240"/>
            <a:ext cx="3291840" cy="36576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1C7293"/>
              </a:buClr>
              <a:buSzPts val="1600"/>
              <a:buFont typeface="Bookman Old Style"/>
              <a:buNone/>
            </a:pPr>
            <a:r>
              <a:rPr lang="en-US" sz="1600" b="1" i="0" u="none" strike="noStrike" cap="none">
                <a:solidFill>
                  <a:srgbClr val="1C7293"/>
                </a:solidFill>
                <a:latin typeface="Bookman Old Style"/>
                <a:ea typeface="Bookman Old Style"/>
                <a:cs typeface="Bookman Old Style"/>
                <a:sym typeface="Bookman Old Style"/>
              </a:rPr>
              <a:t>How big is 4 metres?</a:t>
            </a:r>
            <a:endParaRPr sz="1600" b="0" i="0" u="none" strike="noStrike" cap="none">
              <a:solidFill>
                <a:schemeClr val="dk1"/>
              </a:solidFill>
              <a:latin typeface="Calibri"/>
              <a:ea typeface="Calibri"/>
              <a:cs typeface="Calibri"/>
              <a:sym typeface="Calibri"/>
            </a:endParaRPr>
          </a:p>
        </p:txBody>
      </p:sp>
      <p:sp>
        <p:nvSpPr>
          <p:cNvPr id="290" name="Google Shape;290;p12"/>
          <p:cNvSpPr/>
          <p:nvPr/>
        </p:nvSpPr>
        <p:spPr>
          <a:xfrm>
            <a:off x="4609033" y="4389120"/>
            <a:ext cx="291694" cy="291694"/>
          </a:xfrm>
          <a:prstGeom prst="ellipse">
            <a:avLst/>
          </a:prstGeom>
          <a:solidFill>
            <a:srgbClr val="1C729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 name="Google Shape;291;p12"/>
          <p:cNvSpPr/>
          <p:nvPr/>
        </p:nvSpPr>
        <p:spPr>
          <a:xfrm>
            <a:off x="4582516" y="4680814"/>
            <a:ext cx="344729" cy="1034186"/>
          </a:xfrm>
          <a:prstGeom prst="roundRect">
            <a:avLst>
              <a:gd name="adj" fmla="val 13263"/>
            </a:avLst>
          </a:prstGeom>
          <a:solidFill>
            <a:srgbClr val="2A9D8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 name="Google Shape;292;p12"/>
          <p:cNvSpPr/>
          <p:nvPr/>
        </p:nvSpPr>
        <p:spPr>
          <a:xfrm>
            <a:off x="4609033" y="3354934"/>
            <a:ext cx="291694" cy="291694"/>
          </a:xfrm>
          <a:prstGeom prst="ellipse">
            <a:avLst/>
          </a:prstGeom>
          <a:solidFill>
            <a:srgbClr val="1C729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 name="Google Shape;293;p12"/>
          <p:cNvSpPr/>
          <p:nvPr/>
        </p:nvSpPr>
        <p:spPr>
          <a:xfrm>
            <a:off x="4582516" y="3646628"/>
            <a:ext cx="344729" cy="742492"/>
          </a:xfrm>
          <a:prstGeom prst="roundRect">
            <a:avLst>
              <a:gd name="adj" fmla="val 13263"/>
            </a:avLst>
          </a:prstGeom>
          <a:solidFill>
            <a:srgbClr val="2A9D8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 name="Google Shape;294;p12"/>
          <p:cNvSpPr/>
          <p:nvPr/>
        </p:nvSpPr>
        <p:spPr>
          <a:xfrm>
            <a:off x="4622096" y="2611069"/>
            <a:ext cx="291694" cy="291694"/>
          </a:xfrm>
          <a:prstGeom prst="ellipse">
            <a:avLst/>
          </a:prstGeom>
          <a:solidFill>
            <a:srgbClr val="1C729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 name="Google Shape;295;p12"/>
          <p:cNvSpPr/>
          <p:nvPr/>
        </p:nvSpPr>
        <p:spPr>
          <a:xfrm>
            <a:off x="4605146" y="2902120"/>
            <a:ext cx="308643" cy="453827"/>
          </a:xfrm>
          <a:prstGeom prst="roundRect">
            <a:avLst>
              <a:gd name="adj" fmla="val 13263"/>
            </a:avLst>
          </a:prstGeom>
          <a:solidFill>
            <a:srgbClr val="2A9D8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296" name="Google Shape;296;p12"/>
          <p:cNvCxnSpPr/>
          <p:nvPr/>
        </p:nvCxnSpPr>
        <p:spPr>
          <a:xfrm>
            <a:off x="5669280" y="2756916"/>
            <a:ext cx="0" cy="2958084"/>
          </a:xfrm>
          <a:prstGeom prst="straightConnector1">
            <a:avLst/>
          </a:prstGeom>
          <a:noFill/>
          <a:ln w="25400" cap="flat" cmpd="sng">
            <a:solidFill>
              <a:srgbClr val="EF6F6C"/>
            </a:solidFill>
            <a:prstDash val="solid"/>
            <a:round/>
            <a:headEnd type="triangle" w="med" len="med"/>
            <a:tailEnd type="triangle" w="med" len="med"/>
          </a:ln>
        </p:spPr>
      </p:cxnSp>
      <p:sp>
        <p:nvSpPr>
          <p:cNvPr id="297" name="Google Shape;297;p12"/>
          <p:cNvSpPr/>
          <p:nvPr/>
        </p:nvSpPr>
        <p:spPr>
          <a:xfrm>
            <a:off x="5806440" y="3991356"/>
            <a:ext cx="1280160" cy="36576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EF6F6C"/>
              </a:buClr>
              <a:buSzPts val="1500"/>
              <a:buFont typeface="Bookman Old Style"/>
              <a:buNone/>
            </a:pPr>
            <a:r>
              <a:rPr lang="en-US" sz="1500" b="1" i="0" u="none" strike="noStrike" cap="none">
                <a:solidFill>
                  <a:srgbClr val="EF6F6C"/>
                </a:solidFill>
                <a:latin typeface="Bookman Old Style"/>
                <a:ea typeface="Bookman Old Style"/>
                <a:cs typeface="Bookman Old Style"/>
                <a:sym typeface="Bookman Old Style"/>
              </a:rPr>
              <a:t>≈ 4 m</a:t>
            </a:r>
            <a:endParaRPr sz="1500" b="0" i="0" u="none" strike="noStrike" cap="none">
              <a:solidFill>
                <a:schemeClr val="dk1"/>
              </a:solidFill>
              <a:latin typeface="Calibri"/>
              <a:ea typeface="Calibri"/>
              <a:cs typeface="Calibri"/>
              <a:sym typeface="Calibri"/>
            </a:endParaRPr>
          </a:p>
        </p:txBody>
      </p:sp>
      <p:sp>
        <p:nvSpPr>
          <p:cNvPr id="298" name="Google Shape;298;p12"/>
          <p:cNvSpPr/>
          <p:nvPr/>
        </p:nvSpPr>
        <p:spPr>
          <a:xfrm>
            <a:off x="5018684" y="2331720"/>
            <a:ext cx="2525115" cy="425196"/>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1B3A4B"/>
              </a:buClr>
              <a:buSzPts val="1250"/>
              <a:buFont typeface="Calibri"/>
              <a:buNone/>
            </a:pPr>
            <a:r>
              <a:rPr lang="en-US" sz="1250" b="0" i="1" u="none" strike="noStrike" cap="none">
                <a:solidFill>
                  <a:srgbClr val="1B3A4B"/>
                </a:solidFill>
                <a:latin typeface="Calibri"/>
                <a:ea typeface="Calibri"/>
                <a:cs typeface="Calibri"/>
                <a:sym typeface="Calibri"/>
              </a:rPr>
              <a:t>More than TWO Adults</a:t>
            </a:r>
            <a:endParaRPr sz="125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1B3A4B"/>
              </a:buClr>
              <a:buSzPts val="1250"/>
              <a:buFont typeface="Calibri"/>
              <a:buNone/>
            </a:pPr>
            <a:r>
              <a:rPr lang="en-US" sz="1250" b="0" i="1" u="none" strike="noStrike" cap="none">
                <a:solidFill>
                  <a:srgbClr val="1B3A4B"/>
                </a:solidFill>
                <a:latin typeface="Calibri"/>
                <a:ea typeface="Calibri"/>
                <a:cs typeface="Calibri"/>
                <a:sym typeface="Calibri"/>
              </a:rPr>
              <a:t>standing on each other's shoulders!</a:t>
            </a:r>
            <a:endParaRPr sz="1250" b="0" i="0" u="none" strike="noStrike" cap="none">
              <a:solidFill>
                <a:schemeClr val="dk1"/>
              </a:solidFill>
              <a:latin typeface="Calibri"/>
              <a:ea typeface="Calibri"/>
              <a:cs typeface="Calibri"/>
              <a:sym typeface="Calibri"/>
            </a:endParaRPr>
          </a:p>
        </p:txBody>
      </p:sp>
      <p:sp>
        <p:nvSpPr>
          <p:cNvPr id="299" name="Google Shape;299;p12"/>
          <p:cNvSpPr/>
          <p:nvPr/>
        </p:nvSpPr>
        <p:spPr>
          <a:xfrm>
            <a:off x="7863840" y="1733987"/>
            <a:ext cx="3657600" cy="2018426"/>
          </a:xfrm>
          <a:prstGeom prst="roundRect">
            <a:avLst>
              <a:gd name="adj" fmla="val 5581"/>
            </a:avLst>
          </a:prstGeom>
          <a:solidFill>
            <a:srgbClr val="16425B"/>
          </a:solidFill>
          <a:ln>
            <a:noFill/>
          </a:ln>
          <a:effectLst>
            <a:outerShdw blurRad="88900" dist="38100" dir="5400000" algn="bl" rotWithShape="0">
              <a:srgbClr val="000000">
                <a:alpha val="1803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p12"/>
          <p:cNvSpPr/>
          <p:nvPr/>
        </p:nvSpPr>
        <p:spPr>
          <a:xfrm>
            <a:off x="8092440" y="2011680"/>
            <a:ext cx="731520" cy="731520"/>
          </a:xfrm>
          <a:prstGeom prst="ellipse">
            <a:avLst/>
          </a:prstGeom>
          <a:solidFill>
            <a:srgbClr val="1C729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01" name="Google Shape;301;p12" descr="preencoded.png"/>
          <p:cNvPicPr preferRelativeResize="0"/>
          <p:nvPr/>
        </p:nvPicPr>
        <p:blipFill rotWithShape="1">
          <a:blip r:embed="rId3">
            <a:alphaModFix/>
          </a:blip>
          <a:srcRect/>
          <a:stretch/>
        </p:blipFill>
        <p:spPr>
          <a:xfrm>
            <a:off x="8268005" y="2187245"/>
            <a:ext cx="380390" cy="380390"/>
          </a:xfrm>
          <a:prstGeom prst="rect">
            <a:avLst/>
          </a:prstGeom>
          <a:noFill/>
          <a:ln>
            <a:noFill/>
          </a:ln>
        </p:spPr>
      </p:pic>
      <p:sp>
        <p:nvSpPr>
          <p:cNvPr id="302" name="Google Shape;302;p12"/>
          <p:cNvSpPr/>
          <p:nvPr/>
        </p:nvSpPr>
        <p:spPr>
          <a:xfrm>
            <a:off x="9081443" y="1847088"/>
            <a:ext cx="2325697" cy="54864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1500"/>
              <a:buFont typeface="Bookman Old Style"/>
              <a:buNone/>
            </a:pPr>
            <a:r>
              <a:rPr lang="en-US" sz="1500" b="1" i="0" u="none" strike="noStrike" cap="none">
                <a:solidFill>
                  <a:srgbClr val="FFFFFF"/>
                </a:solidFill>
                <a:latin typeface="Bookman Old Style"/>
                <a:ea typeface="Bookman Old Style"/>
                <a:cs typeface="Bookman Old Style"/>
                <a:sym typeface="Bookman Old Style"/>
              </a:rPr>
              <a:t>The Holme Fen Post</a:t>
            </a:r>
            <a:endParaRPr sz="1500" b="0" i="0" u="none" strike="noStrike" cap="none">
              <a:solidFill>
                <a:schemeClr val="dk1"/>
              </a:solidFill>
              <a:latin typeface="Calibri"/>
              <a:ea typeface="Calibri"/>
              <a:cs typeface="Calibri"/>
              <a:sym typeface="Calibri"/>
            </a:endParaRPr>
          </a:p>
        </p:txBody>
      </p:sp>
      <p:sp>
        <p:nvSpPr>
          <p:cNvPr id="303" name="Google Shape;303;p12"/>
          <p:cNvSpPr/>
          <p:nvPr/>
        </p:nvSpPr>
        <p:spPr>
          <a:xfrm>
            <a:off x="9081443" y="2377989"/>
            <a:ext cx="2157248" cy="9601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EAF6F8"/>
              </a:buClr>
              <a:buSzPts val="1250"/>
              <a:buFont typeface="Calibri"/>
              <a:buNone/>
            </a:pPr>
            <a:r>
              <a:rPr lang="en-US" sz="1250" b="0" i="0" u="none" strike="noStrike" cap="none">
                <a:solidFill>
                  <a:srgbClr val="EAF6F8"/>
                </a:solidFill>
                <a:latin typeface="Calibri"/>
                <a:ea typeface="Calibri"/>
                <a:cs typeface="Calibri"/>
                <a:sym typeface="Calibri"/>
              </a:rPr>
              <a:t>In 1848 an iron post was driven in until its top was level with the ground. The surface has since dropped roughly 4 metres, leaving the post standing well clear of the land.</a:t>
            </a:r>
            <a:endParaRPr sz="1250" b="0" i="0" u="none" strike="noStrike" cap="none">
              <a:solidFill>
                <a:schemeClr val="dk1"/>
              </a:solidFill>
              <a:latin typeface="Calibri"/>
              <a:ea typeface="Calibri"/>
              <a:cs typeface="Calibri"/>
              <a:sym typeface="Calibri"/>
            </a:endParaRPr>
          </a:p>
        </p:txBody>
      </p:sp>
      <p:sp>
        <p:nvSpPr>
          <p:cNvPr id="304" name="Google Shape;304;p12"/>
          <p:cNvSpPr/>
          <p:nvPr/>
        </p:nvSpPr>
        <p:spPr>
          <a:xfrm>
            <a:off x="7863840" y="3886200"/>
            <a:ext cx="3657600" cy="2011680"/>
          </a:xfrm>
          <a:prstGeom prst="roundRect">
            <a:avLst>
              <a:gd name="adj" fmla="val 4545"/>
            </a:avLst>
          </a:prstGeom>
          <a:solidFill>
            <a:srgbClr val="3E7D52"/>
          </a:solidFill>
          <a:ln>
            <a:noFill/>
          </a:ln>
          <a:effectLst>
            <a:outerShdw blurRad="88900" dist="38100" dir="5400000" algn="bl" rotWithShape="0">
              <a:srgbClr val="000000">
                <a:alpha val="1803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p12"/>
          <p:cNvSpPr/>
          <p:nvPr/>
        </p:nvSpPr>
        <p:spPr>
          <a:xfrm>
            <a:off x="8065008" y="4087368"/>
            <a:ext cx="566928" cy="566928"/>
          </a:xfrm>
          <a:prstGeom prst="ellipse">
            <a:avLst/>
          </a:prstGeom>
          <a:solidFill>
            <a:srgbClr val="F2B70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06" name="Google Shape;306;p12" descr="preencoded.png"/>
          <p:cNvPicPr preferRelativeResize="0"/>
          <p:nvPr/>
        </p:nvPicPr>
        <p:blipFill rotWithShape="1">
          <a:blip r:embed="rId4">
            <a:alphaModFix/>
          </a:blip>
          <a:srcRect/>
          <a:stretch/>
        </p:blipFill>
        <p:spPr>
          <a:xfrm>
            <a:off x="8201071" y="4223431"/>
            <a:ext cx="294803" cy="294803"/>
          </a:xfrm>
          <a:prstGeom prst="rect">
            <a:avLst/>
          </a:prstGeom>
          <a:noFill/>
          <a:ln>
            <a:noFill/>
          </a:ln>
        </p:spPr>
      </p:pic>
      <p:sp>
        <p:nvSpPr>
          <p:cNvPr id="307" name="Google Shape;307;p12"/>
          <p:cNvSpPr/>
          <p:nvPr/>
        </p:nvSpPr>
        <p:spPr>
          <a:xfrm>
            <a:off x="9102340" y="4087368"/>
            <a:ext cx="2281939" cy="32004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2B705"/>
              </a:buClr>
              <a:buSzPts val="1250"/>
              <a:buFont typeface="Calibri"/>
              <a:buNone/>
            </a:pPr>
            <a:r>
              <a:rPr lang="en-US" sz="1250" b="1" i="0" u="none" strike="noStrike" cap="none">
                <a:solidFill>
                  <a:srgbClr val="F2B705"/>
                </a:solidFill>
                <a:latin typeface="Calibri"/>
                <a:ea typeface="Calibri"/>
                <a:cs typeface="Calibri"/>
                <a:sym typeface="Calibri"/>
              </a:rPr>
              <a:t>DID YOU KNOW?</a:t>
            </a:r>
            <a:endParaRPr sz="1250" b="0" i="0" u="none" strike="noStrike" cap="none">
              <a:solidFill>
                <a:schemeClr val="dk1"/>
              </a:solidFill>
              <a:latin typeface="Calibri"/>
              <a:ea typeface="Calibri"/>
              <a:cs typeface="Calibri"/>
              <a:sym typeface="Calibri"/>
            </a:endParaRPr>
          </a:p>
        </p:txBody>
      </p:sp>
      <p:sp>
        <p:nvSpPr>
          <p:cNvPr id="308" name="Google Shape;308;p12"/>
          <p:cNvSpPr/>
          <p:nvPr/>
        </p:nvSpPr>
        <p:spPr>
          <a:xfrm>
            <a:off x="9102340" y="4416552"/>
            <a:ext cx="2236220" cy="89117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EAF6F8"/>
              </a:buClr>
              <a:buSzPts val="1350"/>
              <a:buFont typeface="Calibri"/>
              <a:buNone/>
            </a:pPr>
            <a:r>
              <a:rPr lang="en-US" sz="1350" b="0" i="0" u="none" strike="noStrike" cap="none">
                <a:solidFill>
                  <a:srgbClr val="EAF6F8"/>
                </a:solidFill>
                <a:latin typeface="Calibri"/>
                <a:ea typeface="Calibri"/>
                <a:cs typeface="Calibri"/>
                <a:sym typeface="Calibri"/>
              </a:rPr>
              <a:t>Holme Fen is now the lowest land point in Great Britain — about 2.75 m below sea level.</a:t>
            </a:r>
            <a:endParaRPr sz="1350" b="0" i="0" u="none" strike="noStrike" cap="none">
              <a:solidFill>
                <a:schemeClr val="dk1"/>
              </a:solidFill>
              <a:latin typeface="Calibri"/>
              <a:ea typeface="Calibri"/>
              <a:cs typeface="Calibri"/>
              <a:sym typeface="Calibri"/>
            </a:endParaRPr>
          </a:p>
        </p:txBody>
      </p:sp>
      <p:pic>
        <p:nvPicPr>
          <p:cNvPr id="309" name="Google Shape;309;p12"/>
          <p:cNvPicPr preferRelativeResize="0"/>
          <p:nvPr/>
        </p:nvPicPr>
        <p:blipFill rotWithShape="1">
          <a:blip r:embed="rId5">
            <a:alphaModFix/>
          </a:blip>
          <a:srcRect/>
          <a:stretch/>
        </p:blipFill>
        <p:spPr>
          <a:xfrm>
            <a:off x="8031850" y="4067103"/>
            <a:ext cx="939896" cy="1595646"/>
          </a:xfrm>
          <a:prstGeom prst="rect">
            <a:avLst/>
          </a:prstGeom>
          <a:noFill/>
          <a:ln>
            <a:noFill/>
          </a:ln>
        </p:spPr>
      </p:pic>
      <p:pic>
        <p:nvPicPr>
          <p:cNvPr id="310" name="Google Shape;310;p12" descr="The image shows a man standing next to a tall, green telephone pole in a wooded, leafy area with bare trees.&#10;&#10;AI-generated content may be incorrect."/>
          <p:cNvPicPr preferRelativeResize="0"/>
          <p:nvPr/>
        </p:nvPicPr>
        <p:blipFill rotWithShape="1">
          <a:blip r:embed="rId6">
            <a:alphaModFix/>
          </a:blip>
          <a:srcRect l="-1" t="2143" r="255" b="464"/>
          <a:stretch/>
        </p:blipFill>
        <p:spPr>
          <a:xfrm>
            <a:off x="613537" y="1740059"/>
            <a:ext cx="3226715" cy="4200842"/>
          </a:xfrm>
          <a:prstGeom prst="rect">
            <a:avLst/>
          </a:prstGeom>
          <a:noFill/>
          <a:ln>
            <a:noFill/>
          </a:ln>
        </p:spPr>
      </p:pic>
      <p:pic>
        <p:nvPicPr>
          <p:cNvPr id="311" name="Google Shape;311;p12" descr="The image shows a man standing next to a tall, green telephone pole in a wooded, leafy area with bare trees.&#10;&#10;AI-generated content may be incorrect."/>
          <p:cNvPicPr preferRelativeResize="0"/>
          <p:nvPr/>
        </p:nvPicPr>
        <p:blipFill rotWithShape="1">
          <a:blip r:embed="rId6">
            <a:alphaModFix/>
          </a:blip>
          <a:srcRect l="-1" t="2143" r="255" b="464"/>
          <a:stretch/>
        </p:blipFill>
        <p:spPr>
          <a:xfrm>
            <a:off x="8068584" y="1974117"/>
            <a:ext cx="849640" cy="127390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pic>
        <p:nvPicPr>
          <p:cNvPr id="317" name="Google Shape;317;p13" descr="photos/fen_lake_bg.png"/>
          <p:cNvPicPr preferRelativeResize="0"/>
          <p:nvPr/>
        </p:nvPicPr>
        <p:blipFill rotWithShape="1">
          <a:blip r:embed="rId3">
            <a:alphaModFix/>
          </a:blip>
          <a:srcRect/>
          <a:stretch/>
        </p:blipFill>
        <p:spPr>
          <a:xfrm>
            <a:off x="0" y="0"/>
            <a:ext cx="12191695" cy="6858000"/>
          </a:xfrm>
          <a:prstGeom prst="rect">
            <a:avLst/>
          </a:prstGeom>
          <a:noFill/>
          <a:ln>
            <a:noFill/>
          </a:ln>
        </p:spPr>
      </p:pic>
      <p:sp>
        <p:nvSpPr>
          <p:cNvPr id="318" name="Google Shape;318;p13"/>
          <p:cNvSpPr/>
          <p:nvPr/>
        </p:nvSpPr>
        <p:spPr>
          <a:xfrm>
            <a:off x="0" y="0"/>
            <a:ext cx="12191695" cy="6858000"/>
          </a:xfrm>
          <a:prstGeom prst="rect">
            <a:avLst/>
          </a:prstGeom>
          <a:solidFill>
            <a:srgbClr val="0F2E3D">
              <a:alpha val="2784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p13"/>
          <p:cNvSpPr/>
          <p:nvPr/>
        </p:nvSpPr>
        <p:spPr>
          <a:xfrm>
            <a:off x="0" y="5760720"/>
            <a:ext cx="12191695" cy="1097280"/>
          </a:xfrm>
          <a:prstGeom prst="rect">
            <a:avLst/>
          </a:prstGeom>
          <a:solidFill>
            <a:srgbClr val="16425B">
              <a:alpha val="6000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0" name="Google Shape;320;p13"/>
          <p:cNvSpPr/>
          <p:nvPr/>
        </p:nvSpPr>
        <p:spPr>
          <a:xfrm>
            <a:off x="640080" y="411480"/>
            <a:ext cx="10058400" cy="822960"/>
          </a:xfrm>
          <a:prstGeom prst="rect">
            <a:avLst/>
          </a:prstGeom>
          <a:noFill/>
          <a:ln>
            <a:noFill/>
          </a:ln>
          <a:effectLst>
            <a:outerShdw blurRad="50800" dist="25400" dir="5400000" algn="bl" rotWithShape="0">
              <a:srgbClr val="000000">
                <a:alpha val="50196"/>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3400"/>
              <a:buFont typeface="Bookman Old Style"/>
              <a:buNone/>
            </a:pPr>
            <a:r>
              <a:rPr lang="en-US" sz="3400" b="1" i="0" u="none" strike="noStrike" cap="none">
                <a:solidFill>
                  <a:srgbClr val="FFFFFF"/>
                </a:solidFill>
                <a:latin typeface="Bookman Old Style"/>
                <a:ea typeface="Bookman Old Style"/>
                <a:cs typeface="Bookman Old Style"/>
                <a:sym typeface="Bookman Old Style"/>
              </a:rPr>
              <a:t>Why does it flood?</a:t>
            </a:r>
            <a:endParaRPr sz="3400" b="0" i="0" u="none" strike="noStrike" cap="none">
              <a:solidFill>
                <a:schemeClr val="dk1"/>
              </a:solidFill>
              <a:latin typeface="Calibri"/>
              <a:ea typeface="Calibri"/>
              <a:cs typeface="Calibri"/>
              <a:sym typeface="Calibri"/>
            </a:endParaRPr>
          </a:p>
        </p:txBody>
      </p:sp>
      <p:sp>
        <p:nvSpPr>
          <p:cNvPr id="321" name="Google Shape;321;p13"/>
          <p:cNvSpPr/>
          <p:nvPr/>
        </p:nvSpPr>
        <p:spPr>
          <a:xfrm>
            <a:off x="658368" y="1143000"/>
            <a:ext cx="10058400" cy="457200"/>
          </a:xfrm>
          <a:prstGeom prst="rect">
            <a:avLst/>
          </a:prstGeom>
          <a:noFill/>
          <a:ln>
            <a:noFill/>
          </a:ln>
          <a:effectLst>
            <a:outerShdw blurRad="38100" dist="12700" dir="5400000" algn="bl" rotWithShape="0">
              <a:srgbClr val="000000">
                <a:alpha val="50196"/>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1600"/>
              <a:buFont typeface="Calibri"/>
              <a:buNone/>
            </a:pPr>
            <a:r>
              <a:rPr lang="en-US" sz="1600" b="1" i="0" u="none" strike="noStrike" cap="none">
                <a:solidFill>
                  <a:srgbClr val="FFFFFF"/>
                </a:solidFill>
                <a:latin typeface="Calibri"/>
                <a:ea typeface="Calibri"/>
                <a:cs typeface="Calibri"/>
                <a:sym typeface="Calibri"/>
              </a:rPr>
              <a:t>Because the land has sunk, many Fen rivers now sit HIGHER than the fields beside them.</a:t>
            </a:r>
            <a:endParaRPr sz="1600" b="0" i="0" u="none" strike="noStrike" cap="none">
              <a:solidFill>
                <a:schemeClr val="dk1"/>
              </a:solidFill>
              <a:latin typeface="Calibri"/>
              <a:ea typeface="Calibri"/>
              <a:cs typeface="Calibri"/>
              <a:sym typeface="Calibri"/>
            </a:endParaRPr>
          </a:p>
        </p:txBody>
      </p:sp>
      <p:sp>
        <p:nvSpPr>
          <p:cNvPr id="322" name="Google Shape;322;p13"/>
          <p:cNvSpPr/>
          <p:nvPr/>
        </p:nvSpPr>
        <p:spPr>
          <a:xfrm>
            <a:off x="640080" y="1691640"/>
            <a:ext cx="6949440" cy="4114800"/>
          </a:xfrm>
          <a:prstGeom prst="roundRect">
            <a:avLst>
              <a:gd name="adj" fmla="val 2667"/>
            </a:avLst>
          </a:prstGeom>
          <a:solidFill>
            <a:srgbClr val="FFFFFF"/>
          </a:solidFill>
          <a:ln>
            <a:noFill/>
          </a:ln>
          <a:effectLst>
            <a:outerShdw blurRad="88900" dist="38100" dir="5400000" algn="bl" rotWithShape="0">
              <a:srgbClr val="000000">
                <a:alpha val="1803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3" name="Google Shape;323;p13"/>
          <p:cNvSpPr/>
          <p:nvPr/>
        </p:nvSpPr>
        <p:spPr>
          <a:xfrm>
            <a:off x="914400" y="4251960"/>
            <a:ext cx="2194560" cy="1051560"/>
          </a:xfrm>
          <a:prstGeom prst="rect">
            <a:avLst/>
          </a:prstGeom>
          <a:solidFill>
            <a:srgbClr val="DDB89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4" name="Google Shape;324;p13"/>
          <p:cNvSpPr/>
          <p:nvPr/>
        </p:nvSpPr>
        <p:spPr>
          <a:xfrm>
            <a:off x="3291840" y="2880360"/>
            <a:ext cx="1737360" cy="2423160"/>
          </a:xfrm>
          <a:prstGeom prst="rect">
            <a:avLst/>
          </a:prstGeom>
          <a:solidFill>
            <a:srgbClr val="57A77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 name="Google Shape;325;p13"/>
          <p:cNvSpPr/>
          <p:nvPr/>
        </p:nvSpPr>
        <p:spPr>
          <a:xfrm>
            <a:off x="3520440" y="3063240"/>
            <a:ext cx="1280160" cy="822960"/>
          </a:xfrm>
          <a:prstGeom prst="rect">
            <a:avLst/>
          </a:prstGeom>
          <a:solidFill>
            <a:srgbClr val="2E86A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6" name="Google Shape;326;p13"/>
          <p:cNvSpPr/>
          <p:nvPr/>
        </p:nvSpPr>
        <p:spPr>
          <a:xfrm>
            <a:off x="5212080" y="4251960"/>
            <a:ext cx="2194560" cy="1051560"/>
          </a:xfrm>
          <a:prstGeom prst="rect">
            <a:avLst/>
          </a:prstGeom>
          <a:solidFill>
            <a:srgbClr val="DDB89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7" name="Google Shape;327;p13"/>
          <p:cNvSpPr/>
          <p:nvPr/>
        </p:nvSpPr>
        <p:spPr>
          <a:xfrm>
            <a:off x="2971800" y="4069080"/>
            <a:ext cx="502920" cy="502920"/>
          </a:xfrm>
          <a:prstGeom prst="ellipse">
            <a:avLst/>
          </a:prstGeom>
          <a:solidFill>
            <a:srgbClr val="5C7A8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28" name="Google Shape;328;p13" descr="preencoded.png"/>
          <p:cNvPicPr preferRelativeResize="0"/>
          <p:nvPr/>
        </p:nvPicPr>
        <p:blipFill rotWithShape="1">
          <a:blip r:embed="rId4">
            <a:alphaModFix/>
          </a:blip>
          <a:srcRect/>
          <a:stretch/>
        </p:blipFill>
        <p:spPr>
          <a:xfrm>
            <a:off x="3035808" y="4133088"/>
            <a:ext cx="374904" cy="374904"/>
          </a:xfrm>
          <a:prstGeom prst="rect">
            <a:avLst/>
          </a:prstGeom>
          <a:noFill/>
          <a:ln>
            <a:noFill/>
          </a:ln>
        </p:spPr>
      </p:pic>
      <p:cxnSp>
        <p:nvCxnSpPr>
          <p:cNvPr id="329" name="Google Shape;329;p13"/>
          <p:cNvCxnSpPr/>
          <p:nvPr/>
        </p:nvCxnSpPr>
        <p:spPr>
          <a:xfrm rot="10800000" flipH="1">
            <a:off x="2926080" y="3337560"/>
            <a:ext cx="411480" cy="822960"/>
          </a:xfrm>
          <a:prstGeom prst="straightConnector1">
            <a:avLst/>
          </a:prstGeom>
          <a:noFill/>
          <a:ln w="31750" cap="flat" cmpd="sng">
            <a:solidFill>
              <a:srgbClr val="EF6F6C"/>
            </a:solidFill>
            <a:prstDash val="solid"/>
            <a:round/>
            <a:headEnd type="none" w="sm" len="sm"/>
            <a:tailEnd type="triangle" w="med" len="med"/>
          </a:ln>
        </p:spPr>
      </p:cxnSp>
      <p:pic>
        <p:nvPicPr>
          <p:cNvPr id="330" name="Google Shape;330;p13" descr="preencoded.png"/>
          <p:cNvPicPr preferRelativeResize="0"/>
          <p:nvPr/>
        </p:nvPicPr>
        <p:blipFill rotWithShape="1">
          <a:blip r:embed="rId5">
            <a:alphaModFix/>
          </a:blip>
          <a:srcRect/>
          <a:stretch/>
        </p:blipFill>
        <p:spPr>
          <a:xfrm>
            <a:off x="6035040" y="3749040"/>
            <a:ext cx="457200" cy="457200"/>
          </a:xfrm>
          <a:prstGeom prst="rect">
            <a:avLst/>
          </a:prstGeom>
          <a:noFill/>
          <a:ln>
            <a:noFill/>
          </a:ln>
        </p:spPr>
      </p:pic>
      <p:sp>
        <p:nvSpPr>
          <p:cNvPr id="331" name="Google Shape;331;p13"/>
          <p:cNvSpPr/>
          <p:nvPr/>
        </p:nvSpPr>
        <p:spPr>
          <a:xfrm>
            <a:off x="3108960" y="2468880"/>
            <a:ext cx="2103120" cy="36576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2E86AB"/>
              </a:buClr>
              <a:buSzPts val="1300"/>
              <a:buFont typeface="Calibri"/>
              <a:buNone/>
            </a:pPr>
            <a:r>
              <a:rPr lang="en-US" sz="1300" b="1" i="0" u="none" strike="noStrike" cap="none">
                <a:solidFill>
                  <a:srgbClr val="2E86AB"/>
                </a:solidFill>
                <a:latin typeface="Calibri"/>
                <a:ea typeface="Calibri"/>
                <a:cs typeface="Calibri"/>
                <a:sym typeface="Calibri"/>
              </a:rPr>
              <a:t>River up here!</a:t>
            </a:r>
            <a:endParaRPr sz="1300" b="0" i="0" u="none" strike="noStrike" cap="none">
              <a:solidFill>
                <a:schemeClr val="dk1"/>
              </a:solidFill>
              <a:latin typeface="Calibri"/>
              <a:ea typeface="Calibri"/>
              <a:cs typeface="Calibri"/>
              <a:sym typeface="Calibri"/>
            </a:endParaRPr>
          </a:p>
        </p:txBody>
      </p:sp>
      <p:sp>
        <p:nvSpPr>
          <p:cNvPr id="332" name="Google Shape;332;p13"/>
          <p:cNvSpPr/>
          <p:nvPr/>
        </p:nvSpPr>
        <p:spPr>
          <a:xfrm>
            <a:off x="914400" y="4846320"/>
            <a:ext cx="2194560" cy="36576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16425B"/>
              </a:buClr>
              <a:buSzPts val="1250"/>
              <a:buFont typeface="Calibri"/>
              <a:buNone/>
            </a:pPr>
            <a:r>
              <a:rPr lang="en-US" sz="1250" b="1" i="0" u="none" strike="noStrike" cap="none">
                <a:solidFill>
                  <a:srgbClr val="16425B"/>
                </a:solidFill>
                <a:latin typeface="Calibri"/>
                <a:ea typeface="Calibri"/>
                <a:cs typeface="Calibri"/>
                <a:sym typeface="Calibri"/>
              </a:rPr>
              <a:t>Low field</a:t>
            </a:r>
            <a:endParaRPr sz="1250" b="0" i="0" u="none" strike="noStrike" cap="none">
              <a:solidFill>
                <a:schemeClr val="dk1"/>
              </a:solidFill>
              <a:latin typeface="Calibri"/>
              <a:ea typeface="Calibri"/>
              <a:cs typeface="Calibri"/>
              <a:sym typeface="Calibri"/>
            </a:endParaRPr>
          </a:p>
        </p:txBody>
      </p:sp>
      <p:sp>
        <p:nvSpPr>
          <p:cNvPr id="333" name="Google Shape;333;p13"/>
          <p:cNvSpPr/>
          <p:nvPr/>
        </p:nvSpPr>
        <p:spPr>
          <a:xfrm>
            <a:off x="5212080" y="4846320"/>
            <a:ext cx="2194560" cy="36576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16425B"/>
              </a:buClr>
              <a:buSzPts val="1250"/>
              <a:buFont typeface="Calibri"/>
              <a:buNone/>
            </a:pPr>
            <a:r>
              <a:rPr lang="en-US" sz="1250" b="1" i="0" u="none" strike="noStrike" cap="none">
                <a:solidFill>
                  <a:srgbClr val="16425B"/>
                </a:solidFill>
                <a:latin typeface="Calibri"/>
                <a:ea typeface="Calibri"/>
                <a:cs typeface="Calibri"/>
                <a:sym typeface="Calibri"/>
              </a:rPr>
              <a:t>Low field</a:t>
            </a:r>
            <a:endParaRPr sz="1250" b="0" i="0" u="none" strike="noStrike" cap="none">
              <a:solidFill>
                <a:schemeClr val="dk1"/>
              </a:solidFill>
              <a:latin typeface="Calibri"/>
              <a:ea typeface="Calibri"/>
              <a:cs typeface="Calibri"/>
              <a:sym typeface="Calibri"/>
            </a:endParaRPr>
          </a:p>
        </p:txBody>
      </p:sp>
      <p:sp>
        <p:nvSpPr>
          <p:cNvPr id="334" name="Google Shape;334;p13"/>
          <p:cNvSpPr/>
          <p:nvPr/>
        </p:nvSpPr>
        <p:spPr>
          <a:xfrm>
            <a:off x="1874520" y="3200400"/>
            <a:ext cx="1463040" cy="54864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EF6F6C"/>
              </a:buClr>
              <a:buSzPts val="1050"/>
              <a:buFont typeface="Calibri"/>
              <a:buNone/>
            </a:pPr>
            <a:r>
              <a:rPr lang="en-US" sz="1050" b="0" i="1" u="none" strike="noStrike" cap="none">
                <a:solidFill>
                  <a:srgbClr val="EF6F6C"/>
                </a:solidFill>
                <a:latin typeface="Calibri"/>
                <a:ea typeface="Calibri"/>
                <a:cs typeface="Calibri"/>
                <a:sym typeface="Calibri"/>
              </a:rPr>
              <a:t>Pump lifts water UP</a:t>
            </a:r>
            <a:endParaRPr sz="1050" b="0" i="0" u="none" strike="noStrike" cap="none">
              <a:solidFill>
                <a:schemeClr val="dk1"/>
              </a:solidFill>
              <a:latin typeface="Calibri"/>
              <a:ea typeface="Calibri"/>
              <a:cs typeface="Calibri"/>
              <a:sym typeface="Calibri"/>
            </a:endParaRPr>
          </a:p>
        </p:txBody>
      </p:sp>
      <p:sp>
        <p:nvSpPr>
          <p:cNvPr id="335" name="Google Shape;335;p13"/>
          <p:cNvSpPr/>
          <p:nvPr/>
        </p:nvSpPr>
        <p:spPr>
          <a:xfrm>
            <a:off x="914400" y="5513832"/>
            <a:ext cx="6400800" cy="256032"/>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5C7A89"/>
              </a:buClr>
              <a:buSzPts val="1150"/>
              <a:buFont typeface="Calibri"/>
              <a:buNone/>
            </a:pPr>
            <a:r>
              <a:rPr lang="en-US" sz="1150" b="0" i="1" u="none" strike="noStrike" cap="none">
                <a:solidFill>
                  <a:srgbClr val="5C7A89"/>
                </a:solidFill>
                <a:latin typeface="Calibri"/>
                <a:ea typeface="Calibri"/>
                <a:cs typeface="Calibri"/>
                <a:sym typeface="Calibri"/>
              </a:rPr>
              <a:t>The land sank, but the rivers stayed up — held in by banks called embankments.</a:t>
            </a:r>
            <a:endParaRPr sz="1150" b="0" i="0" u="none" strike="noStrike" cap="none">
              <a:solidFill>
                <a:schemeClr val="dk1"/>
              </a:solidFill>
              <a:latin typeface="Calibri"/>
              <a:ea typeface="Calibri"/>
              <a:cs typeface="Calibri"/>
              <a:sym typeface="Calibri"/>
            </a:endParaRPr>
          </a:p>
        </p:txBody>
      </p:sp>
      <p:sp>
        <p:nvSpPr>
          <p:cNvPr id="336" name="Google Shape;336;p13"/>
          <p:cNvSpPr/>
          <p:nvPr/>
        </p:nvSpPr>
        <p:spPr>
          <a:xfrm>
            <a:off x="7863840" y="1691640"/>
            <a:ext cx="3703320" cy="1965960"/>
          </a:xfrm>
          <a:prstGeom prst="roundRect">
            <a:avLst>
              <a:gd name="adj" fmla="val 5581"/>
            </a:avLst>
          </a:prstGeom>
          <a:solidFill>
            <a:srgbClr val="16425B"/>
          </a:solidFill>
          <a:ln>
            <a:noFill/>
          </a:ln>
          <a:effectLst>
            <a:outerShdw blurRad="88900" dist="38100" dir="5400000" algn="bl" rotWithShape="0">
              <a:srgbClr val="000000">
                <a:alpha val="1803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p13"/>
          <p:cNvSpPr/>
          <p:nvPr/>
        </p:nvSpPr>
        <p:spPr>
          <a:xfrm>
            <a:off x="8138160" y="1920240"/>
            <a:ext cx="731520" cy="731520"/>
          </a:xfrm>
          <a:prstGeom prst="ellipse">
            <a:avLst/>
          </a:prstGeom>
          <a:solidFill>
            <a:srgbClr val="F2B70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38" name="Google Shape;338;p13" descr="preencoded.png"/>
          <p:cNvPicPr preferRelativeResize="0"/>
          <p:nvPr/>
        </p:nvPicPr>
        <p:blipFill rotWithShape="1">
          <a:blip r:embed="rId6">
            <a:alphaModFix/>
          </a:blip>
          <a:srcRect/>
          <a:stretch/>
        </p:blipFill>
        <p:spPr>
          <a:xfrm>
            <a:off x="8313725" y="2095805"/>
            <a:ext cx="380390" cy="380390"/>
          </a:xfrm>
          <a:prstGeom prst="rect">
            <a:avLst/>
          </a:prstGeom>
          <a:noFill/>
          <a:ln>
            <a:noFill/>
          </a:ln>
        </p:spPr>
      </p:pic>
      <p:sp>
        <p:nvSpPr>
          <p:cNvPr id="339" name="Google Shape;339;p13"/>
          <p:cNvSpPr/>
          <p:nvPr/>
        </p:nvSpPr>
        <p:spPr>
          <a:xfrm>
            <a:off x="8961120" y="2011680"/>
            <a:ext cx="2377440" cy="54864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1500"/>
              <a:buFont typeface="Bookman Old Style"/>
              <a:buNone/>
            </a:pPr>
            <a:r>
              <a:rPr lang="en-US" sz="1500" b="1" i="0" u="none" strike="noStrike" cap="none">
                <a:solidFill>
                  <a:srgbClr val="FFFFFF"/>
                </a:solidFill>
                <a:latin typeface="Bookman Old Style"/>
                <a:ea typeface="Bookman Old Style"/>
                <a:cs typeface="Bookman Old Style"/>
                <a:sym typeface="Bookman Old Style"/>
              </a:rPr>
              <a:t>When the rain pours…</a:t>
            </a:r>
            <a:endParaRPr sz="1500" b="0" i="0" u="none" strike="noStrike" cap="none">
              <a:solidFill>
                <a:schemeClr val="dk1"/>
              </a:solidFill>
              <a:latin typeface="Calibri"/>
              <a:ea typeface="Calibri"/>
              <a:cs typeface="Calibri"/>
              <a:sym typeface="Calibri"/>
            </a:endParaRPr>
          </a:p>
        </p:txBody>
      </p:sp>
      <p:sp>
        <p:nvSpPr>
          <p:cNvPr id="340" name="Google Shape;340;p13"/>
          <p:cNvSpPr/>
          <p:nvPr/>
        </p:nvSpPr>
        <p:spPr>
          <a:xfrm>
            <a:off x="8138160" y="2606040"/>
            <a:ext cx="3200400" cy="9601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EAF6F8"/>
              </a:buClr>
              <a:buSzPts val="1250"/>
              <a:buFont typeface="Calibri"/>
              <a:buNone/>
            </a:pPr>
            <a:r>
              <a:rPr lang="en-US" sz="1250" b="0" i="0" u="none" strike="noStrike" cap="none">
                <a:solidFill>
                  <a:srgbClr val="EAF6F8"/>
                </a:solidFill>
                <a:latin typeface="Calibri"/>
                <a:ea typeface="Calibri"/>
                <a:cs typeface="Calibri"/>
                <a:sym typeface="Calibri"/>
              </a:rPr>
              <a:t>If a raised river overtops or an embankment is breached, water floods the low-lying land and homes below it.</a:t>
            </a:r>
            <a:endParaRPr sz="1250" b="0" i="0" u="none" strike="noStrike" cap="none">
              <a:solidFill>
                <a:schemeClr val="dk1"/>
              </a:solidFill>
              <a:latin typeface="Calibri"/>
              <a:ea typeface="Calibri"/>
              <a:cs typeface="Calibri"/>
              <a:sym typeface="Calibri"/>
            </a:endParaRPr>
          </a:p>
        </p:txBody>
      </p:sp>
      <p:sp>
        <p:nvSpPr>
          <p:cNvPr id="341" name="Google Shape;341;p13"/>
          <p:cNvSpPr/>
          <p:nvPr/>
        </p:nvSpPr>
        <p:spPr>
          <a:xfrm>
            <a:off x="7863840" y="3794760"/>
            <a:ext cx="3703320" cy="2011680"/>
          </a:xfrm>
          <a:prstGeom prst="roundRect">
            <a:avLst>
              <a:gd name="adj" fmla="val 4545"/>
            </a:avLst>
          </a:prstGeom>
          <a:solidFill>
            <a:srgbClr val="3E7D52"/>
          </a:solidFill>
          <a:ln>
            <a:noFill/>
          </a:ln>
          <a:effectLst>
            <a:outerShdw blurRad="88900" dist="38100" dir="5400000" algn="bl" rotWithShape="0">
              <a:srgbClr val="000000">
                <a:alpha val="1803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13"/>
          <p:cNvSpPr/>
          <p:nvPr/>
        </p:nvSpPr>
        <p:spPr>
          <a:xfrm>
            <a:off x="8065008" y="3995928"/>
            <a:ext cx="566928" cy="566928"/>
          </a:xfrm>
          <a:prstGeom prst="ellipse">
            <a:avLst/>
          </a:prstGeom>
          <a:solidFill>
            <a:srgbClr val="F2B70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43" name="Google Shape;343;p13" descr="preencoded.png"/>
          <p:cNvPicPr preferRelativeResize="0"/>
          <p:nvPr/>
        </p:nvPicPr>
        <p:blipFill rotWithShape="1">
          <a:blip r:embed="rId7">
            <a:alphaModFix/>
          </a:blip>
          <a:srcRect/>
          <a:stretch/>
        </p:blipFill>
        <p:spPr>
          <a:xfrm>
            <a:off x="8201071" y="4131991"/>
            <a:ext cx="294803" cy="294803"/>
          </a:xfrm>
          <a:prstGeom prst="rect">
            <a:avLst/>
          </a:prstGeom>
          <a:noFill/>
          <a:ln>
            <a:noFill/>
          </a:ln>
        </p:spPr>
      </p:pic>
      <p:sp>
        <p:nvSpPr>
          <p:cNvPr id="344" name="Google Shape;344;p13"/>
          <p:cNvSpPr/>
          <p:nvPr/>
        </p:nvSpPr>
        <p:spPr>
          <a:xfrm>
            <a:off x="8732520" y="3995928"/>
            <a:ext cx="2697480" cy="32004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2B705"/>
              </a:buClr>
              <a:buSzPts val="1250"/>
              <a:buFont typeface="Calibri"/>
              <a:buNone/>
            </a:pPr>
            <a:r>
              <a:rPr lang="en-US" sz="1250" b="1" i="0" u="none" strike="noStrike" cap="none">
                <a:solidFill>
                  <a:srgbClr val="F2B705"/>
                </a:solidFill>
                <a:latin typeface="Calibri"/>
                <a:ea typeface="Calibri"/>
                <a:cs typeface="Calibri"/>
                <a:sym typeface="Calibri"/>
              </a:rPr>
              <a:t>DID YOU KNOW?</a:t>
            </a:r>
            <a:endParaRPr sz="1250" b="0" i="0" u="none" strike="noStrike" cap="none">
              <a:solidFill>
                <a:schemeClr val="dk1"/>
              </a:solidFill>
              <a:latin typeface="Calibri"/>
              <a:ea typeface="Calibri"/>
              <a:cs typeface="Calibri"/>
              <a:sym typeface="Calibri"/>
            </a:endParaRPr>
          </a:p>
        </p:txBody>
      </p:sp>
      <p:sp>
        <p:nvSpPr>
          <p:cNvPr id="345" name="Google Shape;345;p13"/>
          <p:cNvSpPr/>
          <p:nvPr/>
        </p:nvSpPr>
        <p:spPr>
          <a:xfrm>
            <a:off x="8732520" y="4325112"/>
            <a:ext cx="2651760" cy="1371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EAF6F8"/>
              </a:buClr>
              <a:buSzPts val="1350"/>
              <a:buFont typeface="Calibri"/>
              <a:buNone/>
            </a:pPr>
            <a:r>
              <a:rPr lang="en-US" sz="1350" b="0" i="0" u="none" strike="noStrike" cap="none">
                <a:solidFill>
                  <a:srgbClr val="EAF6F8"/>
                </a:solidFill>
                <a:latin typeface="Calibri"/>
                <a:ea typeface="Calibri"/>
                <a:cs typeface="Calibri"/>
                <a:sym typeface="Calibri"/>
              </a:rPr>
              <a:t>Pumps run almost constantly to lift water UP into the rivers — reversing the way water would naturally drain.</a:t>
            </a:r>
            <a:endParaRPr sz="1350" b="0" i="0" u="none" strike="noStrike" cap="non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p14" descr="photos/lily_kayak_bg.png"/>
          <p:cNvPicPr preferRelativeResize="0"/>
          <p:nvPr/>
        </p:nvPicPr>
        <p:blipFill rotWithShape="1">
          <a:blip r:embed="rId3">
            <a:alphaModFix/>
          </a:blip>
          <a:srcRect/>
          <a:stretch/>
        </p:blipFill>
        <p:spPr>
          <a:xfrm>
            <a:off x="0" y="0"/>
            <a:ext cx="12191695" cy="6858000"/>
          </a:xfrm>
          <a:prstGeom prst="rect">
            <a:avLst/>
          </a:prstGeom>
          <a:noFill/>
          <a:ln>
            <a:noFill/>
          </a:ln>
        </p:spPr>
      </p:pic>
      <p:sp>
        <p:nvSpPr>
          <p:cNvPr id="352" name="Google Shape;352;p14"/>
          <p:cNvSpPr/>
          <p:nvPr/>
        </p:nvSpPr>
        <p:spPr>
          <a:xfrm>
            <a:off x="0" y="0"/>
            <a:ext cx="12191695" cy="6858000"/>
          </a:xfrm>
          <a:prstGeom prst="rect">
            <a:avLst/>
          </a:prstGeom>
          <a:solidFill>
            <a:srgbClr val="0F2E3D">
              <a:alpha val="2588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3" name="Google Shape;353;p14"/>
          <p:cNvSpPr/>
          <p:nvPr/>
        </p:nvSpPr>
        <p:spPr>
          <a:xfrm>
            <a:off x="0" y="0"/>
            <a:ext cx="12191695" cy="1554480"/>
          </a:xfrm>
          <a:prstGeom prst="rect">
            <a:avLst/>
          </a:prstGeom>
          <a:solidFill>
            <a:srgbClr val="16425B">
              <a:alpha val="7490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4" name="Google Shape;354;p14"/>
          <p:cNvSpPr/>
          <p:nvPr/>
        </p:nvSpPr>
        <p:spPr>
          <a:xfrm>
            <a:off x="640080" y="365760"/>
            <a:ext cx="10058400" cy="822960"/>
          </a:xfrm>
          <a:prstGeom prst="rect">
            <a:avLst/>
          </a:prstGeom>
          <a:noFill/>
          <a:ln>
            <a:noFill/>
          </a:ln>
          <a:effectLst>
            <a:outerShdw blurRad="50800" dist="25400" dir="5400000" algn="bl" rotWithShape="0">
              <a:srgbClr val="000000">
                <a:alpha val="50196"/>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3400"/>
              <a:buFont typeface="Bookman Old Style"/>
              <a:buNone/>
            </a:pPr>
            <a:r>
              <a:rPr lang="en-US" sz="3400" b="1" i="0" u="none" strike="noStrike" cap="none">
                <a:solidFill>
                  <a:srgbClr val="FFFFFF"/>
                </a:solidFill>
                <a:latin typeface="Bookman Old Style"/>
                <a:ea typeface="Bookman Old Style"/>
                <a:cs typeface="Bookman Old Style"/>
                <a:sym typeface="Bookman Old Style"/>
              </a:rPr>
              <a:t>Wetlands to the rescue!</a:t>
            </a:r>
            <a:endParaRPr sz="3400" b="0" i="0" u="none" strike="noStrike" cap="none">
              <a:solidFill>
                <a:schemeClr val="dk1"/>
              </a:solidFill>
              <a:latin typeface="Calibri"/>
              <a:ea typeface="Calibri"/>
              <a:cs typeface="Calibri"/>
              <a:sym typeface="Calibri"/>
            </a:endParaRPr>
          </a:p>
        </p:txBody>
      </p:sp>
      <p:sp>
        <p:nvSpPr>
          <p:cNvPr id="355" name="Google Shape;355;p14"/>
          <p:cNvSpPr/>
          <p:nvPr/>
        </p:nvSpPr>
        <p:spPr>
          <a:xfrm>
            <a:off x="658368" y="1097280"/>
            <a:ext cx="10515600" cy="457200"/>
          </a:xfrm>
          <a:prstGeom prst="rect">
            <a:avLst/>
          </a:prstGeom>
          <a:noFill/>
          <a:ln>
            <a:noFill/>
          </a:ln>
          <a:effectLst>
            <a:outerShdw blurRad="38100" dist="12700" dir="5400000" algn="bl" rotWithShape="0">
              <a:srgbClr val="000000">
                <a:alpha val="50196"/>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1600"/>
              <a:buFont typeface="Calibri"/>
              <a:buNone/>
            </a:pPr>
            <a:r>
              <a:rPr lang="en-US" sz="1600" b="1" i="0" u="none" strike="noStrike" cap="none">
                <a:solidFill>
                  <a:srgbClr val="FFFFFF"/>
                </a:solidFill>
                <a:latin typeface="Calibri"/>
                <a:ea typeface="Calibri"/>
                <a:cs typeface="Calibri"/>
                <a:sym typeface="Calibri"/>
              </a:rPr>
              <a:t>Wetlands act like a sponge — storing storm water and releasing it slowly, which lowers and delays flood peaks.</a:t>
            </a:r>
            <a:endParaRPr sz="1600" b="0" i="0" u="none" strike="noStrike" cap="none">
              <a:solidFill>
                <a:schemeClr val="dk1"/>
              </a:solidFill>
              <a:latin typeface="Calibri"/>
              <a:ea typeface="Calibri"/>
              <a:cs typeface="Calibri"/>
              <a:sym typeface="Calibri"/>
            </a:endParaRPr>
          </a:p>
        </p:txBody>
      </p:sp>
      <p:sp>
        <p:nvSpPr>
          <p:cNvPr id="356" name="Google Shape;356;p14"/>
          <p:cNvSpPr/>
          <p:nvPr/>
        </p:nvSpPr>
        <p:spPr>
          <a:xfrm>
            <a:off x="640080" y="1828800"/>
            <a:ext cx="2706624" cy="3200400"/>
          </a:xfrm>
          <a:prstGeom prst="roundRect">
            <a:avLst>
              <a:gd name="adj" fmla="val 4054"/>
            </a:avLst>
          </a:prstGeom>
          <a:solidFill>
            <a:srgbClr val="FFFFFF"/>
          </a:solidFill>
          <a:ln>
            <a:noFill/>
          </a:ln>
          <a:effectLst>
            <a:outerShdw blurRad="88900" dist="38100" dir="5400000" algn="bl" rotWithShape="0">
              <a:srgbClr val="000000">
                <a:alpha val="1803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7" name="Google Shape;357;p14"/>
          <p:cNvSpPr/>
          <p:nvPr/>
        </p:nvSpPr>
        <p:spPr>
          <a:xfrm>
            <a:off x="1508760" y="2103120"/>
            <a:ext cx="960120" cy="960120"/>
          </a:xfrm>
          <a:prstGeom prst="ellipse">
            <a:avLst/>
          </a:prstGeom>
          <a:solidFill>
            <a:srgbClr val="1C729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58" name="Google Shape;358;p14" descr="preencoded.png"/>
          <p:cNvPicPr preferRelativeResize="0"/>
          <p:nvPr/>
        </p:nvPicPr>
        <p:blipFill rotWithShape="1">
          <a:blip r:embed="rId4">
            <a:alphaModFix/>
          </a:blip>
          <a:srcRect/>
          <a:stretch/>
        </p:blipFill>
        <p:spPr>
          <a:xfrm>
            <a:off x="1739189" y="2333549"/>
            <a:ext cx="499262" cy="499262"/>
          </a:xfrm>
          <a:prstGeom prst="rect">
            <a:avLst/>
          </a:prstGeom>
          <a:noFill/>
          <a:ln>
            <a:noFill/>
          </a:ln>
        </p:spPr>
      </p:pic>
      <p:sp>
        <p:nvSpPr>
          <p:cNvPr id="359" name="Google Shape;359;p14"/>
          <p:cNvSpPr/>
          <p:nvPr/>
        </p:nvSpPr>
        <p:spPr>
          <a:xfrm>
            <a:off x="822960" y="3154680"/>
            <a:ext cx="2340864" cy="4572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16425B"/>
              </a:buClr>
              <a:buSzPts val="1600"/>
              <a:buFont typeface="Bookman Old Style"/>
              <a:buNone/>
            </a:pPr>
            <a:r>
              <a:rPr lang="en-US" sz="1600" b="1" i="0" u="none" strike="noStrike" cap="none">
                <a:solidFill>
                  <a:srgbClr val="16425B"/>
                </a:solidFill>
                <a:latin typeface="Bookman Old Style"/>
                <a:ea typeface="Bookman Old Style"/>
                <a:cs typeface="Bookman Old Style"/>
                <a:sym typeface="Bookman Old Style"/>
              </a:rPr>
              <a:t>Soaks it up</a:t>
            </a:r>
            <a:endParaRPr sz="1600" b="0" i="0" u="none" strike="noStrike" cap="none">
              <a:solidFill>
                <a:schemeClr val="dk1"/>
              </a:solidFill>
              <a:latin typeface="Calibri"/>
              <a:ea typeface="Calibri"/>
              <a:cs typeface="Calibri"/>
              <a:sym typeface="Calibri"/>
            </a:endParaRPr>
          </a:p>
        </p:txBody>
      </p:sp>
      <p:sp>
        <p:nvSpPr>
          <p:cNvPr id="360" name="Google Shape;360;p14"/>
          <p:cNvSpPr/>
          <p:nvPr/>
        </p:nvSpPr>
        <p:spPr>
          <a:xfrm>
            <a:off x="841248" y="3611880"/>
            <a:ext cx="2304288" cy="128016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5C7A89"/>
              </a:buClr>
              <a:buSzPts val="1300"/>
              <a:buFont typeface="Calibri"/>
              <a:buNone/>
            </a:pPr>
            <a:r>
              <a:rPr lang="en-US" sz="1300" b="0" i="0" u="none" strike="noStrike" cap="none">
                <a:solidFill>
                  <a:srgbClr val="5C7A89"/>
                </a:solidFill>
                <a:latin typeface="Calibri"/>
                <a:ea typeface="Calibri"/>
                <a:cs typeface="Calibri"/>
                <a:sym typeface="Calibri"/>
              </a:rPr>
              <a:t>Saturated ground and peat store large volumes of water.</a:t>
            </a:r>
            <a:endParaRPr sz="1300" b="0" i="0" u="none" strike="noStrike" cap="none">
              <a:solidFill>
                <a:schemeClr val="dk1"/>
              </a:solidFill>
              <a:latin typeface="Calibri"/>
              <a:ea typeface="Calibri"/>
              <a:cs typeface="Calibri"/>
              <a:sym typeface="Calibri"/>
            </a:endParaRPr>
          </a:p>
        </p:txBody>
      </p:sp>
      <p:sp>
        <p:nvSpPr>
          <p:cNvPr id="361" name="Google Shape;361;p14"/>
          <p:cNvSpPr/>
          <p:nvPr/>
        </p:nvSpPr>
        <p:spPr>
          <a:xfrm>
            <a:off x="3438144" y="1828800"/>
            <a:ext cx="2706624" cy="3200400"/>
          </a:xfrm>
          <a:prstGeom prst="roundRect">
            <a:avLst>
              <a:gd name="adj" fmla="val 4054"/>
            </a:avLst>
          </a:prstGeom>
          <a:solidFill>
            <a:srgbClr val="FFFFFF"/>
          </a:solidFill>
          <a:ln>
            <a:noFill/>
          </a:ln>
          <a:effectLst>
            <a:outerShdw blurRad="88900" dist="38100" dir="5400000" algn="bl" rotWithShape="0">
              <a:srgbClr val="000000">
                <a:alpha val="1803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2" name="Google Shape;362;p14"/>
          <p:cNvSpPr/>
          <p:nvPr/>
        </p:nvSpPr>
        <p:spPr>
          <a:xfrm>
            <a:off x="4306824" y="2103120"/>
            <a:ext cx="960120" cy="960120"/>
          </a:xfrm>
          <a:prstGeom prst="ellipse">
            <a:avLst/>
          </a:prstGeom>
          <a:solidFill>
            <a:srgbClr val="2A9D8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63" name="Google Shape;363;p14" descr="preencoded.png"/>
          <p:cNvPicPr preferRelativeResize="0"/>
          <p:nvPr/>
        </p:nvPicPr>
        <p:blipFill rotWithShape="1">
          <a:blip r:embed="rId5">
            <a:alphaModFix/>
          </a:blip>
          <a:srcRect/>
          <a:stretch/>
        </p:blipFill>
        <p:spPr>
          <a:xfrm>
            <a:off x="4537253" y="2333549"/>
            <a:ext cx="499262" cy="499262"/>
          </a:xfrm>
          <a:prstGeom prst="rect">
            <a:avLst/>
          </a:prstGeom>
          <a:noFill/>
          <a:ln>
            <a:noFill/>
          </a:ln>
        </p:spPr>
      </p:pic>
      <p:sp>
        <p:nvSpPr>
          <p:cNvPr id="364" name="Google Shape;364;p14"/>
          <p:cNvSpPr/>
          <p:nvPr/>
        </p:nvSpPr>
        <p:spPr>
          <a:xfrm>
            <a:off x="3621024" y="3154680"/>
            <a:ext cx="2340864" cy="4572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16425B"/>
              </a:buClr>
              <a:buSzPts val="1600"/>
              <a:buFont typeface="Bookman Old Style"/>
              <a:buNone/>
            </a:pPr>
            <a:r>
              <a:rPr lang="en-US" sz="1600" b="1" i="0" u="none" strike="noStrike" cap="none">
                <a:solidFill>
                  <a:srgbClr val="16425B"/>
                </a:solidFill>
                <a:latin typeface="Bookman Old Style"/>
                <a:ea typeface="Bookman Old Style"/>
                <a:cs typeface="Bookman Old Style"/>
                <a:sym typeface="Bookman Old Style"/>
              </a:rPr>
              <a:t>Slows it down</a:t>
            </a:r>
            <a:endParaRPr sz="1600" b="0" i="0" u="none" strike="noStrike" cap="none">
              <a:solidFill>
                <a:schemeClr val="dk1"/>
              </a:solidFill>
              <a:latin typeface="Calibri"/>
              <a:ea typeface="Calibri"/>
              <a:cs typeface="Calibri"/>
              <a:sym typeface="Calibri"/>
            </a:endParaRPr>
          </a:p>
        </p:txBody>
      </p:sp>
      <p:sp>
        <p:nvSpPr>
          <p:cNvPr id="365" name="Google Shape;365;p14"/>
          <p:cNvSpPr/>
          <p:nvPr/>
        </p:nvSpPr>
        <p:spPr>
          <a:xfrm>
            <a:off x="3639312" y="3611880"/>
            <a:ext cx="2304288" cy="128016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5C7A89"/>
              </a:buClr>
              <a:buSzPts val="1300"/>
              <a:buFont typeface="Calibri"/>
              <a:buNone/>
            </a:pPr>
            <a:r>
              <a:rPr lang="en-US" sz="1300" b="0" i="0" u="none" strike="noStrike" cap="none">
                <a:solidFill>
                  <a:srgbClr val="5C7A89"/>
                </a:solidFill>
                <a:latin typeface="Calibri"/>
                <a:ea typeface="Calibri"/>
                <a:cs typeface="Calibri"/>
                <a:sym typeface="Calibri"/>
              </a:rPr>
              <a:t>Vegetation slows runoff so rivers rise more gradually.</a:t>
            </a:r>
            <a:endParaRPr sz="1300" b="0" i="0" u="none" strike="noStrike" cap="none">
              <a:solidFill>
                <a:schemeClr val="dk1"/>
              </a:solidFill>
              <a:latin typeface="Calibri"/>
              <a:ea typeface="Calibri"/>
              <a:cs typeface="Calibri"/>
              <a:sym typeface="Calibri"/>
            </a:endParaRPr>
          </a:p>
        </p:txBody>
      </p:sp>
      <p:sp>
        <p:nvSpPr>
          <p:cNvPr id="366" name="Google Shape;366;p14"/>
          <p:cNvSpPr/>
          <p:nvPr/>
        </p:nvSpPr>
        <p:spPr>
          <a:xfrm>
            <a:off x="6236208" y="1828800"/>
            <a:ext cx="2706624" cy="3200400"/>
          </a:xfrm>
          <a:prstGeom prst="roundRect">
            <a:avLst>
              <a:gd name="adj" fmla="val 4054"/>
            </a:avLst>
          </a:prstGeom>
          <a:solidFill>
            <a:srgbClr val="FFFFFF"/>
          </a:solidFill>
          <a:ln>
            <a:noFill/>
          </a:ln>
          <a:effectLst>
            <a:outerShdw blurRad="88900" dist="38100" dir="5400000" algn="bl" rotWithShape="0">
              <a:srgbClr val="000000">
                <a:alpha val="1803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7" name="Google Shape;367;p14"/>
          <p:cNvSpPr/>
          <p:nvPr/>
        </p:nvSpPr>
        <p:spPr>
          <a:xfrm>
            <a:off x="7104888" y="2103120"/>
            <a:ext cx="960120" cy="960120"/>
          </a:xfrm>
          <a:prstGeom prst="ellipse">
            <a:avLst/>
          </a:prstGeom>
          <a:solidFill>
            <a:srgbClr val="EF6F6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68" name="Google Shape;368;p14" descr="preencoded.png"/>
          <p:cNvPicPr preferRelativeResize="0"/>
          <p:nvPr/>
        </p:nvPicPr>
        <p:blipFill rotWithShape="1">
          <a:blip r:embed="rId6">
            <a:alphaModFix/>
          </a:blip>
          <a:srcRect/>
          <a:stretch/>
        </p:blipFill>
        <p:spPr>
          <a:xfrm>
            <a:off x="7335317" y="2333549"/>
            <a:ext cx="499262" cy="499262"/>
          </a:xfrm>
          <a:prstGeom prst="rect">
            <a:avLst/>
          </a:prstGeom>
          <a:noFill/>
          <a:ln>
            <a:noFill/>
          </a:ln>
        </p:spPr>
      </p:pic>
      <p:sp>
        <p:nvSpPr>
          <p:cNvPr id="369" name="Google Shape;369;p14"/>
          <p:cNvSpPr/>
          <p:nvPr/>
        </p:nvSpPr>
        <p:spPr>
          <a:xfrm>
            <a:off x="6419088" y="3154680"/>
            <a:ext cx="2340864" cy="4572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16425B"/>
              </a:buClr>
              <a:buSzPts val="1600"/>
              <a:buFont typeface="Bookman Old Style"/>
              <a:buNone/>
            </a:pPr>
            <a:r>
              <a:rPr lang="en-US" sz="1600" b="1" i="0" u="none" strike="noStrike" cap="none">
                <a:solidFill>
                  <a:srgbClr val="16425B"/>
                </a:solidFill>
                <a:latin typeface="Bookman Old Style"/>
                <a:ea typeface="Bookman Old Style"/>
                <a:cs typeface="Bookman Old Style"/>
                <a:sym typeface="Bookman Old Style"/>
              </a:rPr>
              <a:t>Protects homes</a:t>
            </a:r>
            <a:endParaRPr sz="1600" b="0" i="0" u="none" strike="noStrike" cap="none">
              <a:solidFill>
                <a:schemeClr val="dk1"/>
              </a:solidFill>
              <a:latin typeface="Calibri"/>
              <a:ea typeface="Calibri"/>
              <a:cs typeface="Calibri"/>
              <a:sym typeface="Calibri"/>
            </a:endParaRPr>
          </a:p>
        </p:txBody>
      </p:sp>
      <p:sp>
        <p:nvSpPr>
          <p:cNvPr id="370" name="Google Shape;370;p14"/>
          <p:cNvSpPr/>
          <p:nvPr/>
        </p:nvSpPr>
        <p:spPr>
          <a:xfrm>
            <a:off x="6437376" y="3611880"/>
            <a:ext cx="2304288" cy="128016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5C7A89"/>
              </a:buClr>
              <a:buSzPts val="1300"/>
              <a:buFont typeface="Calibri"/>
              <a:buNone/>
            </a:pPr>
            <a:r>
              <a:rPr lang="en-US" sz="1300" b="0" i="0" u="none" strike="noStrike" cap="none">
                <a:solidFill>
                  <a:srgbClr val="5C7A89"/>
                </a:solidFill>
                <a:latin typeface="Calibri"/>
                <a:ea typeface="Calibri"/>
                <a:cs typeface="Calibri"/>
                <a:sym typeface="Calibri"/>
              </a:rPr>
              <a:t>Lower flood risk for towns, farmland and infrastructure.</a:t>
            </a:r>
            <a:endParaRPr sz="1300" b="0" i="0" u="none" strike="noStrike" cap="none">
              <a:solidFill>
                <a:schemeClr val="dk1"/>
              </a:solidFill>
              <a:latin typeface="Calibri"/>
              <a:ea typeface="Calibri"/>
              <a:cs typeface="Calibri"/>
              <a:sym typeface="Calibri"/>
            </a:endParaRPr>
          </a:p>
        </p:txBody>
      </p:sp>
      <p:sp>
        <p:nvSpPr>
          <p:cNvPr id="371" name="Google Shape;371;p14"/>
          <p:cNvSpPr/>
          <p:nvPr/>
        </p:nvSpPr>
        <p:spPr>
          <a:xfrm>
            <a:off x="9034272" y="1828800"/>
            <a:ext cx="2706624" cy="3200400"/>
          </a:xfrm>
          <a:prstGeom prst="roundRect">
            <a:avLst>
              <a:gd name="adj" fmla="val 4054"/>
            </a:avLst>
          </a:prstGeom>
          <a:solidFill>
            <a:srgbClr val="FFFFFF"/>
          </a:solidFill>
          <a:ln>
            <a:noFill/>
          </a:ln>
          <a:effectLst>
            <a:outerShdw blurRad="88900" dist="38100" dir="5400000" algn="bl" rotWithShape="0">
              <a:srgbClr val="000000">
                <a:alpha val="1803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2" name="Google Shape;372;p14"/>
          <p:cNvSpPr/>
          <p:nvPr/>
        </p:nvSpPr>
        <p:spPr>
          <a:xfrm>
            <a:off x="9902952" y="2103120"/>
            <a:ext cx="960120" cy="960120"/>
          </a:xfrm>
          <a:prstGeom prst="ellipse">
            <a:avLst/>
          </a:prstGeom>
          <a:solidFill>
            <a:srgbClr val="57A77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73" name="Google Shape;373;p14" descr="preencoded.png"/>
          <p:cNvPicPr preferRelativeResize="0"/>
          <p:nvPr/>
        </p:nvPicPr>
        <p:blipFill rotWithShape="1">
          <a:blip r:embed="rId7">
            <a:alphaModFix/>
          </a:blip>
          <a:srcRect/>
          <a:stretch/>
        </p:blipFill>
        <p:spPr>
          <a:xfrm>
            <a:off x="10133381" y="2333549"/>
            <a:ext cx="499262" cy="499262"/>
          </a:xfrm>
          <a:prstGeom prst="rect">
            <a:avLst/>
          </a:prstGeom>
          <a:noFill/>
          <a:ln>
            <a:noFill/>
          </a:ln>
        </p:spPr>
      </p:pic>
      <p:sp>
        <p:nvSpPr>
          <p:cNvPr id="374" name="Google Shape;374;p14"/>
          <p:cNvSpPr/>
          <p:nvPr/>
        </p:nvSpPr>
        <p:spPr>
          <a:xfrm>
            <a:off x="9217152" y="3154680"/>
            <a:ext cx="2340864" cy="4572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16425B"/>
              </a:buClr>
              <a:buSzPts val="1600"/>
              <a:buFont typeface="Bookman Old Style"/>
              <a:buNone/>
            </a:pPr>
            <a:r>
              <a:rPr lang="en-US" sz="1600" b="1" i="0" u="none" strike="noStrike" cap="none">
                <a:solidFill>
                  <a:srgbClr val="16425B"/>
                </a:solidFill>
                <a:latin typeface="Bookman Old Style"/>
                <a:ea typeface="Bookman Old Style"/>
                <a:cs typeface="Bookman Old Style"/>
                <a:sym typeface="Bookman Old Style"/>
              </a:rPr>
              <a:t>Homes for wildlife</a:t>
            </a:r>
            <a:endParaRPr sz="1600" b="0" i="0" u="none" strike="noStrike" cap="none">
              <a:solidFill>
                <a:schemeClr val="dk1"/>
              </a:solidFill>
              <a:latin typeface="Calibri"/>
              <a:ea typeface="Calibri"/>
              <a:cs typeface="Calibri"/>
              <a:sym typeface="Calibri"/>
            </a:endParaRPr>
          </a:p>
        </p:txBody>
      </p:sp>
      <p:sp>
        <p:nvSpPr>
          <p:cNvPr id="375" name="Google Shape;375;p14"/>
          <p:cNvSpPr/>
          <p:nvPr/>
        </p:nvSpPr>
        <p:spPr>
          <a:xfrm>
            <a:off x="9235440" y="3611880"/>
            <a:ext cx="2304288" cy="128016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5C7A89"/>
              </a:buClr>
              <a:buSzPts val="1300"/>
              <a:buFont typeface="Calibri"/>
              <a:buNone/>
            </a:pPr>
            <a:r>
              <a:rPr lang="en-US" sz="1300" b="0" i="0" u="none" strike="noStrike" cap="none">
                <a:solidFill>
                  <a:srgbClr val="5C7A89"/>
                </a:solidFill>
                <a:latin typeface="Calibri"/>
                <a:ea typeface="Calibri"/>
                <a:cs typeface="Calibri"/>
                <a:sym typeface="Calibri"/>
              </a:rPr>
              <a:t>Cleaner water and restored habitat for wildlife.</a:t>
            </a:r>
            <a:endParaRPr sz="1300" b="0" i="0" u="none" strike="noStrike" cap="none">
              <a:solidFill>
                <a:schemeClr val="dk1"/>
              </a:solidFill>
              <a:latin typeface="Calibri"/>
              <a:ea typeface="Calibri"/>
              <a:cs typeface="Calibri"/>
              <a:sym typeface="Calibri"/>
            </a:endParaRPr>
          </a:p>
        </p:txBody>
      </p:sp>
      <p:sp>
        <p:nvSpPr>
          <p:cNvPr id="376" name="Google Shape;376;p14"/>
          <p:cNvSpPr/>
          <p:nvPr/>
        </p:nvSpPr>
        <p:spPr>
          <a:xfrm>
            <a:off x="640080" y="5212080"/>
            <a:ext cx="10908792" cy="1234440"/>
          </a:xfrm>
          <a:prstGeom prst="roundRect">
            <a:avLst>
              <a:gd name="adj" fmla="val 7407"/>
            </a:avLst>
          </a:prstGeom>
          <a:solidFill>
            <a:srgbClr val="3E7D52"/>
          </a:solidFill>
          <a:ln>
            <a:noFill/>
          </a:ln>
          <a:effectLst>
            <a:outerShdw blurRad="88900" dist="38100" dir="5400000" algn="bl" rotWithShape="0">
              <a:srgbClr val="000000">
                <a:alpha val="1803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7" name="Google Shape;377;p14"/>
          <p:cNvSpPr/>
          <p:nvPr/>
        </p:nvSpPr>
        <p:spPr>
          <a:xfrm>
            <a:off x="841248" y="5413248"/>
            <a:ext cx="566928" cy="566928"/>
          </a:xfrm>
          <a:prstGeom prst="ellipse">
            <a:avLst/>
          </a:prstGeom>
          <a:solidFill>
            <a:srgbClr val="F2B70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78" name="Google Shape;378;p14" descr="preencoded.png"/>
          <p:cNvPicPr preferRelativeResize="0"/>
          <p:nvPr/>
        </p:nvPicPr>
        <p:blipFill rotWithShape="1">
          <a:blip r:embed="rId8">
            <a:alphaModFix/>
          </a:blip>
          <a:srcRect/>
          <a:stretch/>
        </p:blipFill>
        <p:spPr>
          <a:xfrm>
            <a:off x="977311" y="5549311"/>
            <a:ext cx="294803" cy="294803"/>
          </a:xfrm>
          <a:prstGeom prst="rect">
            <a:avLst/>
          </a:prstGeom>
          <a:noFill/>
          <a:ln>
            <a:noFill/>
          </a:ln>
        </p:spPr>
      </p:pic>
      <p:sp>
        <p:nvSpPr>
          <p:cNvPr id="379" name="Google Shape;379;p14"/>
          <p:cNvSpPr/>
          <p:nvPr/>
        </p:nvSpPr>
        <p:spPr>
          <a:xfrm>
            <a:off x="1508760" y="5413248"/>
            <a:ext cx="9902952" cy="32004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2B705"/>
              </a:buClr>
              <a:buSzPts val="1250"/>
              <a:buFont typeface="Calibri"/>
              <a:buNone/>
            </a:pPr>
            <a:r>
              <a:rPr lang="en-US" sz="1250" b="1" i="0" u="none" strike="noStrike" cap="none">
                <a:solidFill>
                  <a:srgbClr val="F2B705"/>
                </a:solidFill>
                <a:latin typeface="Calibri"/>
                <a:ea typeface="Calibri"/>
                <a:cs typeface="Calibri"/>
                <a:sym typeface="Calibri"/>
              </a:rPr>
              <a:t>DID YOU KNOW?</a:t>
            </a:r>
            <a:endParaRPr sz="1250" b="0" i="0" u="none" strike="noStrike" cap="none">
              <a:solidFill>
                <a:schemeClr val="dk1"/>
              </a:solidFill>
              <a:latin typeface="Calibri"/>
              <a:ea typeface="Calibri"/>
              <a:cs typeface="Calibri"/>
              <a:sym typeface="Calibri"/>
            </a:endParaRPr>
          </a:p>
        </p:txBody>
      </p:sp>
      <p:sp>
        <p:nvSpPr>
          <p:cNvPr id="380" name="Google Shape;380;p14"/>
          <p:cNvSpPr/>
          <p:nvPr/>
        </p:nvSpPr>
        <p:spPr>
          <a:xfrm>
            <a:off x="1508760" y="5742432"/>
            <a:ext cx="9857232" cy="59436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EAF6F8"/>
              </a:buClr>
              <a:buSzPts val="1350"/>
              <a:buFont typeface="Calibri"/>
              <a:buNone/>
            </a:pPr>
            <a:r>
              <a:rPr lang="en-US" sz="1350" b="0" i="0" u="none" strike="noStrike" cap="none">
                <a:solidFill>
                  <a:srgbClr val="EAF6F8"/>
                </a:solidFill>
                <a:latin typeface="Calibri"/>
                <a:ea typeface="Calibri"/>
                <a:cs typeface="Calibri"/>
                <a:sym typeface="Calibri"/>
              </a:rPr>
              <a:t>A single hectare of healthy wetland (roughly a rugby pitch) can store millions of litres of water while supporting thousands of species — a low-cost, multi-benefit form of flood management.</a:t>
            </a:r>
            <a:endParaRPr sz="1350" b="0" i="0" u="none" strike="noStrike" cap="non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7315200" cy="365760"/>
          </a:xfrm>
          <a:prstGeom prst="rect">
            <a:avLst/>
          </a:prstGeom>
          <a:noFill/>
          <a:ln/>
        </p:spPr>
        <p:txBody>
          <a:bodyPr wrap="square" rtlCol="0" anchor="ctr"/>
          <a:lstStyle/>
          <a:p>
            <a:r>
              <a:rPr lang="en-US" sz="1400" b="1" dirty="0">
                <a:solidFill>
                  <a:schemeClr val="accent4">
                    <a:lumMod val="75000"/>
                  </a:schemeClr>
                </a:solidFill>
                <a:latin typeface="Calibri" pitchFamily="34" charset="0"/>
                <a:ea typeface="Calibri" pitchFamily="34" charset="-122"/>
                <a:cs typeface="Calibri" pitchFamily="34" charset="-120"/>
              </a:rPr>
              <a:t>EDUCATION: OUR COMMITMENT TO SCHOOLS AND YOUTH LEARNING-BY-DOING</a:t>
            </a:r>
            <a:endParaRPr lang="en-US" sz="1400" dirty="0">
              <a:solidFill>
                <a:schemeClr val="accent4">
                  <a:lumMod val="75000"/>
                </a:schemeClr>
              </a:solidFill>
            </a:endParaRPr>
          </a:p>
        </p:txBody>
      </p:sp>
      <p:sp>
        <p:nvSpPr>
          <p:cNvPr id="3" name="Text 1"/>
          <p:cNvSpPr/>
          <p:nvPr/>
        </p:nvSpPr>
        <p:spPr>
          <a:xfrm>
            <a:off x="640080" y="777240"/>
            <a:ext cx="7315200" cy="822960"/>
          </a:xfrm>
          <a:prstGeom prst="rect">
            <a:avLst/>
          </a:prstGeom>
          <a:noFill/>
          <a:ln/>
        </p:spPr>
        <p:txBody>
          <a:bodyPr wrap="square" rtlCol="0" anchor="ctr"/>
          <a:lstStyle/>
          <a:p>
            <a:pPr marL="0" indent="0">
              <a:buNone/>
            </a:pPr>
            <a:r>
              <a:rPr lang="en-US" sz="2600" b="1" dirty="0">
                <a:solidFill>
                  <a:srgbClr val="1C4A50"/>
                </a:solidFill>
                <a:latin typeface="Cambria" pitchFamily="34" charset="0"/>
                <a:ea typeface="Cambria" pitchFamily="34" charset="-122"/>
                <a:cs typeface="Cambria" pitchFamily="34" charset="-120"/>
              </a:rPr>
              <a:t>Restoring Our Fens: School Workshops</a:t>
            </a:r>
            <a:endParaRPr lang="en-US" sz="2600" dirty="0"/>
          </a:p>
        </p:txBody>
      </p:sp>
      <p:sp>
        <p:nvSpPr>
          <p:cNvPr id="4" name="Shape 2"/>
          <p:cNvSpPr/>
          <p:nvPr/>
        </p:nvSpPr>
        <p:spPr>
          <a:xfrm>
            <a:off x="640080" y="1929384"/>
            <a:ext cx="82296" cy="777240"/>
          </a:xfrm>
          <a:prstGeom prst="rect">
            <a:avLst/>
          </a:prstGeom>
          <a:solidFill>
            <a:srgbClr val="C9A15A"/>
          </a:solidFill>
          <a:ln/>
        </p:spPr>
        <p:txBody>
          <a:bodyPr/>
          <a:lstStyle/>
          <a:p>
            <a:endParaRPr lang="en-GB"/>
          </a:p>
        </p:txBody>
      </p:sp>
      <p:sp>
        <p:nvSpPr>
          <p:cNvPr id="5" name="Text 3"/>
          <p:cNvSpPr/>
          <p:nvPr/>
        </p:nvSpPr>
        <p:spPr>
          <a:xfrm>
            <a:off x="868680" y="1874520"/>
            <a:ext cx="6309360" cy="320040"/>
          </a:xfrm>
          <a:prstGeom prst="rect">
            <a:avLst/>
          </a:prstGeom>
          <a:noFill/>
          <a:ln/>
        </p:spPr>
        <p:txBody>
          <a:bodyPr wrap="square" rtlCol="0" anchor="ctr"/>
          <a:lstStyle/>
          <a:p>
            <a:pPr marL="0" indent="0">
              <a:buNone/>
            </a:pPr>
            <a:r>
              <a:rPr lang="en-US" sz="1500" b="1" dirty="0">
                <a:solidFill>
                  <a:schemeClr val="accent6">
                    <a:lumMod val="75000"/>
                  </a:schemeClr>
                </a:solidFill>
                <a:latin typeface="Calibri" pitchFamily="34" charset="0"/>
                <a:ea typeface="Calibri" pitchFamily="34" charset="-122"/>
                <a:cs typeface="Calibri" pitchFamily="34" charset="-120"/>
              </a:rPr>
              <a:t>Age-adapted, Year 5 to Year 10</a:t>
            </a:r>
            <a:endParaRPr lang="en-US" sz="1500" dirty="0">
              <a:solidFill>
                <a:schemeClr val="accent6">
                  <a:lumMod val="75000"/>
                </a:schemeClr>
              </a:solidFill>
            </a:endParaRPr>
          </a:p>
        </p:txBody>
      </p:sp>
      <p:sp>
        <p:nvSpPr>
          <p:cNvPr id="6" name="Text 4"/>
          <p:cNvSpPr/>
          <p:nvPr/>
        </p:nvSpPr>
        <p:spPr>
          <a:xfrm>
            <a:off x="868680" y="2203704"/>
            <a:ext cx="6309360" cy="685800"/>
          </a:xfrm>
          <a:prstGeom prst="rect">
            <a:avLst/>
          </a:prstGeom>
          <a:noFill/>
          <a:ln/>
        </p:spPr>
        <p:txBody>
          <a:bodyPr wrap="square" rtlCol="0" anchor="ctr"/>
          <a:lstStyle/>
          <a:p>
            <a:pPr marL="0" indent="0">
              <a:lnSpc>
                <a:spcPts val="1550"/>
              </a:lnSpc>
              <a:buNone/>
            </a:pPr>
            <a:r>
              <a:rPr lang="en-US" sz="1200" dirty="0">
                <a:solidFill>
                  <a:srgbClr val="1E2A2A"/>
                </a:solidFill>
                <a:latin typeface="Calibri" pitchFamily="34" charset="0"/>
                <a:ea typeface="Calibri" pitchFamily="34" charset="-122"/>
                <a:cs typeface="Calibri" pitchFamily="34" charset="-120"/>
              </a:rPr>
              <a:t>A special workshop of 90 – 120 mins designed for schools, covering water systems and wetlands, soft engineering, ‘green infrastructure’ and flood defence.</a:t>
            </a:r>
            <a:endParaRPr lang="en-US" sz="1200" dirty="0"/>
          </a:p>
        </p:txBody>
      </p:sp>
      <p:sp>
        <p:nvSpPr>
          <p:cNvPr id="7" name="Shape 5"/>
          <p:cNvSpPr/>
          <p:nvPr/>
        </p:nvSpPr>
        <p:spPr>
          <a:xfrm>
            <a:off x="640080" y="3026664"/>
            <a:ext cx="82296" cy="777240"/>
          </a:xfrm>
          <a:prstGeom prst="rect">
            <a:avLst/>
          </a:prstGeom>
          <a:solidFill>
            <a:srgbClr val="C9A15A"/>
          </a:solidFill>
          <a:ln/>
        </p:spPr>
        <p:txBody>
          <a:bodyPr/>
          <a:lstStyle/>
          <a:p>
            <a:endParaRPr lang="en-GB"/>
          </a:p>
        </p:txBody>
      </p:sp>
      <p:sp>
        <p:nvSpPr>
          <p:cNvPr id="8" name="Text 6"/>
          <p:cNvSpPr/>
          <p:nvPr/>
        </p:nvSpPr>
        <p:spPr>
          <a:xfrm>
            <a:off x="868680" y="2971800"/>
            <a:ext cx="6309360" cy="320040"/>
          </a:xfrm>
          <a:prstGeom prst="rect">
            <a:avLst/>
          </a:prstGeom>
          <a:noFill/>
          <a:ln/>
        </p:spPr>
        <p:txBody>
          <a:bodyPr wrap="square" rtlCol="0" anchor="ctr"/>
          <a:lstStyle/>
          <a:p>
            <a:pPr marL="0" indent="0">
              <a:buNone/>
            </a:pPr>
            <a:r>
              <a:rPr lang="en-US" sz="1500" b="1" dirty="0">
                <a:solidFill>
                  <a:schemeClr val="accent6">
                    <a:lumMod val="75000"/>
                  </a:schemeClr>
                </a:solidFill>
                <a:latin typeface="Calibri" pitchFamily="34" charset="0"/>
                <a:ea typeface="Calibri" pitchFamily="34" charset="-122"/>
                <a:cs typeface="Calibri" pitchFamily="34" charset="-120"/>
              </a:rPr>
              <a:t>Piloted by King's College Primary School, </a:t>
            </a:r>
            <a:r>
              <a:rPr lang="en-US" sz="1500" b="1" dirty="0" err="1">
                <a:solidFill>
                  <a:schemeClr val="accent6">
                    <a:lumMod val="75000"/>
                  </a:schemeClr>
                </a:solidFill>
                <a:latin typeface="Calibri" pitchFamily="34" charset="0"/>
                <a:ea typeface="Calibri" pitchFamily="34" charset="-122"/>
                <a:cs typeface="Calibri" pitchFamily="34" charset="-120"/>
              </a:rPr>
              <a:t>Ixworth</a:t>
            </a:r>
            <a:r>
              <a:rPr lang="en-US" sz="1500" b="1" dirty="0">
                <a:solidFill>
                  <a:schemeClr val="accent6">
                    <a:lumMod val="75000"/>
                  </a:schemeClr>
                </a:solidFill>
                <a:latin typeface="Calibri" pitchFamily="34" charset="0"/>
                <a:ea typeface="Calibri" pitchFamily="34" charset="-122"/>
                <a:cs typeface="Calibri" pitchFamily="34" charset="-120"/>
              </a:rPr>
              <a:t> High School &amp; beyond</a:t>
            </a:r>
            <a:endParaRPr lang="en-US" sz="1500" dirty="0">
              <a:solidFill>
                <a:schemeClr val="accent6">
                  <a:lumMod val="75000"/>
                </a:schemeClr>
              </a:solidFill>
            </a:endParaRPr>
          </a:p>
        </p:txBody>
      </p:sp>
      <p:sp>
        <p:nvSpPr>
          <p:cNvPr id="9" name="Text 7"/>
          <p:cNvSpPr/>
          <p:nvPr/>
        </p:nvSpPr>
        <p:spPr>
          <a:xfrm>
            <a:off x="868680" y="3300984"/>
            <a:ext cx="6309360" cy="685800"/>
          </a:xfrm>
          <a:prstGeom prst="rect">
            <a:avLst/>
          </a:prstGeom>
          <a:noFill/>
          <a:ln/>
        </p:spPr>
        <p:txBody>
          <a:bodyPr wrap="square" rtlCol="0" anchor="ctr"/>
          <a:lstStyle/>
          <a:p>
            <a:pPr marL="0" indent="0">
              <a:lnSpc>
                <a:spcPts val="1550"/>
              </a:lnSpc>
              <a:buNone/>
            </a:pPr>
            <a:r>
              <a:rPr lang="en-US" sz="1200" dirty="0">
                <a:solidFill>
                  <a:srgbClr val="1E2A2A"/>
                </a:solidFill>
                <a:latin typeface="Calibri" pitchFamily="34" charset="0"/>
                <a:ea typeface="Calibri" pitchFamily="34" charset="-122"/>
                <a:cs typeface="Calibri" pitchFamily="34" charset="-120"/>
              </a:rPr>
              <a:t>Piloted and refined across King's College School, </a:t>
            </a:r>
            <a:r>
              <a:rPr lang="en-US" sz="1200" dirty="0" err="1">
                <a:solidFill>
                  <a:srgbClr val="1E2A2A"/>
                </a:solidFill>
                <a:latin typeface="Calibri" pitchFamily="34" charset="0"/>
                <a:ea typeface="Calibri" pitchFamily="34" charset="-122"/>
                <a:cs typeface="Calibri" pitchFamily="34" charset="-120"/>
              </a:rPr>
              <a:t>Ixworth</a:t>
            </a:r>
            <a:r>
              <a:rPr lang="en-US" sz="1200" dirty="0">
                <a:solidFill>
                  <a:srgbClr val="1E2A2A"/>
                </a:solidFill>
                <a:latin typeface="Calibri" pitchFamily="34" charset="0"/>
                <a:ea typeface="Calibri" pitchFamily="34" charset="-122"/>
                <a:cs typeface="Calibri" pitchFamily="34" charset="-120"/>
              </a:rPr>
              <a:t> High School and among youth from other Cambridgeshire schools</a:t>
            </a:r>
            <a:endParaRPr lang="en-US" sz="1200" dirty="0"/>
          </a:p>
        </p:txBody>
      </p:sp>
      <p:sp>
        <p:nvSpPr>
          <p:cNvPr id="10" name="Shape 8"/>
          <p:cNvSpPr/>
          <p:nvPr/>
        </p:nvSpPr>
        <p:spPr>
          <a:xfrm>
            <a:off x="640080" y="4123944"/>
            <a:ext cx="82296" cy="777240"/>
          </a:xfrm>
          <a:prstGeom prst="rect">
            <a:avLst/>
          </a:prstGeom>
          <a:solidFill>
            <a:srgbClr val="C9A15A"/>
          </a:solidFill>
          <a:ln/>
        </p:spPr>
        <p:txBody>
          <a:bodyPr/>
          <a:lstStyle/>
          <a:p>
            <a:endParaRPr lang="en-GB"/>
          </a:p>
        </p:txBody>
      </p:sp>
      <p:sp>
        <p:nvSpPr>
          <p:cNvPr id="11" name="Text 9"/>
          <p:cNvSpPr/>
          <p:nvPr/>
        </p:nvSpPr>
        <p:spPr>
          <a:xfrm>
            <a:off x="868680" y="4069080"/>
            <a:ext cx="6309360" cy="320040"/>
          </a:xfrm>
          <a:prstGeom prst="rect">
            <a:avLst/>
          </a:prstGeom>
          <a:noFill/>
          <a:ln/>
        </p:spPr>
        <p:txBody>
          <a:bodyPr wrap="square" rtlCol="0" anchor="ctr"/>
          <a:lstStyle/>
          <a:p>
            <a:pPr marL="0" indent="0">
              <a:buNone/>
            </a:pPr>
            <a:r>
              <a:rPr lang="en-US" sz="1500" b="1" dirty="0">
                <a:solidFill>
                  <a:schemeClr val="accent6">
                    <a:lumMod val="75000"/>
                  </a:schemeClr>
                </a:solidFill>
                <a:latin typeface="Calibri" pitchFamily="34" charset="0"/>
                <a:ea typeface="Calibri" pitchFamily="34" charset="-122"/>
                <a:cs typeface="Calibri" pitchFamily="34" charset="-120"/>
              </a:rPr>
              <a:t>Built on systems thinking</a:t>
            </a:r>
            <a:endParaRPr lang="en-US" sz="1500" dirty="0">
              <a:solidFill>
                <a:schemeClr val="accent6">
                  <a:lumMod val="75000"/>
                </a:schemeClr>
              </a:solidFill>
            </a:endParaRPr>
          </a:p>
        </p:txBody>
      </p:sp>
      <p:sp>
        <p:nvSpPr>
          <p:cNvPr id="12" name="Text 10"/>
          <p:cNvSpPr/>
          <p:nvPr/>
        </p:nvSpPr>
        <p:spPr>
          <a:xfrm>
            <a:off x="868680" y="4398264"/>
            <a:ext cx="6309360" cy="685800"/>
          </a:xfrm>
          <a:prstGeom prst="rect">
            <a:avLst/>
          </a:prstGeom>
          <a:noFill/>
          <a:ln/>
        </p:spPr>
        <p:txBody>
          <a:bodyPr wrap="square" rtlCol="0" anchor="ctr"/>
          <a:lstStyle/>
          <a:p>
            <a:pPr marL="0" indent="0">
              <a:lnSpc>
                <a:spcPts val="1550"/>
              </a:lnSpc>
              <a:buNone/>
            </a:pPr>
            <a:r>
              <a:rPr lang="en-US" sz="1200" dirty="0">
                <a:solidFill>
                  <a:srgbClr val="1E2A2A"/>
                </a:solidFill>
                <a:latin typeface="Calibri" pitchFamily="34" charset="0"/>
                <a:ea typeface="Calibri" pitchFamily="34" charset="-122"/>
                <a:cs typeface="Calibri" pitchFamily="34" charset="-120"/>
              </a:rPr>
              <a:t>Feedback loops, the iceberg model, and hands-on activities — including a pond web of life and a sponge experiment on flood absorption — bring abstract concepts to life.</a:t>
            </a:r>
            <a:endParaRPr lang="en-US" sz="1200" dirty="0"/>
          </a:p>
        </p:txBody>
      </p:sp>
      <p:sp>
        <p:nvSpPr>
          <p:cNvPr id="13" name="Shape 11"/>
          <p:cNvSpPr/>
          <p:nvPr/>
        </p:nvSpPr>
        <p:spPr>
          <a:xfrm>
            <a:off x="640080" y="5221224"/>
            <a:ext cx="82296" cy="777240"/>
          </a:xfrm>
          <a:prstGeom prst="rect">
            <a:avLst/>
          </a:prstGeom>
          <a:solidFill>
            <a:srgbClr val="C9A15A"/>
          </a:solidFill>
          <a:ln/>
        </p:spPr>
        <p:txBody>
          <a:bodyPr/>
          <a:lstStyle/>
          <a:p>
            <a:endParaRPr lang="en-GB"/>
          </a:p>
        </p:txBody>
      </p:sp>
      <p:sp>
        <p:nvSpPr>
          <p:cNvPr id="14" name="Text 12"/>
          <p:cNvSpPr/>
          <p:nvPr/>
        </p:nvSpPr>
        <p:spPr>
          <a:xfrm>
            <a:off x="868680" y="5166360"/>
            <a:ext cx="6309360" cy="320040"/>
          </a:xfrm>
          <a:prstGeom prst="rect">
            <a:avLst/>
          </a:prstGeom>
          <a:noFill/>
          <a:ln/>
        </p:spPr>
        <p:txBody>
          <a:bodyPr wrap="square" rtlCol="0" anchor="ctr"/>
          <a:lstStyle/>
          <a:p>
            <a:pPr marL="0" indent="0">
              <a:buNone/>
            </a:pPr>
            <a:r>
              <a:rPr lang="en-US" sz="1500" b="1" dirty="0">
                <a:solidFill>
                  <a:schemeClr val="accent6">
                    <a:lumMod val="75000"/>
                  </a:schemeClr>
                </a:solidFill>
                <a:latin typeface="Calibri" pitchFamily="34" charset="0"/>
                <a:ea typeface="Calibri" pitchFamily="34" charset="-122"/>
                <a:cs typeface="Calibri" pitchFamily="34" charset="-120"/>
              </a:rPr>
              <a:t>A new curriculum opportunities</a:t>
            </a:r>
            <a:endParaRPr lang="en-US" sz="1500" dirty="0">
              <a:solidFill>
                <a:schemeClr val="accent6">
                  <a:lumMod val="75000"/>
                </a:schemeClr>
              </a:solidFill>
            </a:endParaRPr>
          </a:p>
        </p:txBody>
      </p:sp>
      <p:sp>
        <p:nvSpPr>
          <p:cNvPr id="15" name="Text 13"/>
          <p:cNvSpPr/>
          <p:nvPr/>
        </p:nvSpPr>
        <p:spPr>
          <a:xfrm>
            <a:off x="868680" y="5495544"/>
            <a:ext cx="6309360" cy="685800"/>
          </a:xfrm>
          <a:prstGeom prst="rect">
            <a:avLst/>
          </a:prstGeom>
          <a:noFill/>
          <a:ln/>
        </p:spPr>
        <p:txBody>
          <a:bodyPr wrap="square" rtlCol="0" anchor="ctr"/>
          <a:lstStyle/>
          <a:p>
            <a:pPr marL="0" indent="0">
              <a:lnSpc>
                <a:spcPts val="1550"/>
              </a:lnSpc>
              <a:buNone/>
            </a:pPr>
            <a:r>
              <a:rPr lang="en-US" sz="1200" dirty="0">
                <a:solidFill>
                  <a:srgbClr val="1E2A2A"/>
                </a:solidFill>
                <a:latin typeface="Calibri" pitchFamily="34" charset="0"/>
                <a:ea typeface="Calibri" pitchFamily="34" charset="-122"/>
                <a:cs typeface="Calibri" pitchFamily="34" charset="-120"/>
              </a:rPr>
              <a:t>King's College School and other primary schools have invited us to help co-create and teach a new section of their biology syllabus on flood defence and wetlands.</a:t>
            </a:r>
            <a:endParaRPr lang="en-US" sz="1200" dirty="0"/>
          </a:p>
        </p:txBody>
      </p:sp>
      <p:pic>
        <p:nvPicPr>
          <p:cNvPr id="16" name="Image 0" descr="/home/claude/extracted_media/ppt/media/image28.png"/>
          <p:cNvPicPr>
            <a:picLocks noChangeAspect="1"/>
          </p:cNvPicPr>
          <p:nvPr/>
        </p:nvPicPr>
        <p:blipFill>
          <a:blip r:embed="rId3"/>
          <a:srcRect/>
          <a:stretch/>
        </p:blipFill>
        <p:spPr>
          <a:xfrm>
            <a:off x="7452360" y="457200"/>
            <a:ext cx="4160520" cy="5943600"/>
          </a:xfrm>
          <a:prstGeom prst="rect">
            <a:avLst/>
          </a:prstGeom>
        </p:spPr>
      </p:pic>
      <p:sp>
        <p:nvSpPr>
          <p:cNvPr id="17" name="Text 14"/>
          <p:cNvSpPr/>
          <p:nvPr/>
        </p:nvSpPr>
        <p:spPr>
          <a:xfrm>
            <a:off x="7452360" y="6419088"/>
            <a:ext cx="4160520" cy="274320"/>
          </a:xfrm>
          <a:prstGeom prst="rect">
            <a:avLst/>
          </a:prstGeom>
          <a:noFill/>
          <a:ln/>
        </p:spPr>
        <p:txBody>
          <a:bodyPr wrap="square" rtlCol="0" anchor="ctr"/>
          <a:lstStyle/>
          <a:p>
            <a:pPr marL="0" indent="0">
              <a:buNone/>
            </a:pPr>
            <a:r>
              <a:rPr lang="en-US" sz="950" i="1" dirty="0">
                <a:solidFill>
                  <a:srgbClr val="5B6B6A"/>
                </a:solidFill>
                <a:latin typeface="Calibri" pitchFamily="34" charset="0"/>
                <a:ea typeface="Calibri" pitchFamily="34" charset="-122"/>
                <a:cs typeface="Calibri" pitchFamily="34" charset="-120"/>
              </a:rPr>
              <a:t>Young people kayaking a restored fenlands river channel</a:t>
            </a:r>
            <a:endParaRPr lang="en-US" sz="9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2425</TotalTime>
  <Words>1907</Words>
  <Application>Microsoft Office PowerPoint</Application>
  <PresentationFormat>Widescreen</PresentationFormat>
  <Paragraphs>189</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Bookman Old Style</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Markus W. Gehring</cp:lastModifiedBy>
  <cp:revision>12</cp:revision>
  <cp:lastPrinted>2026-07-22T08:20:49Z</cp:lastPrinted>
  <dcterms:created xsi:type="dcterms:W3CDTF">2026-07-21T14:29:49Z</dcterms:created>
  <dcterms:modified xsi:type="dcterms:W3CDTF">2026-07-23T13:40:18Z</dcterms:modified>
</cp:coreProperties>
</file>