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7"/>
  </p:notesMasterIdLst>
  <p:handoutMasterIdLst>
    <p:handoutMasterId r:id="rId8"/>
  </p:handoutMasterIdLst>
  <p:sldIdLst>
    <p:sldId id="257" r:id="rId3"/>
    <p:sldId id="260" r:id="rId4"/>
    <p:sldId id="259" r:id="rId5"/>
    <p:sldId id="258" r:id="rId6"/>
  </p:sldIdLst>
  <p:sldSz cx="12192000" cy="6858000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26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2" autoAdjust="0"/>
    <p:restoredTop sz="86355" autoAdjust="0"/>
  </p:normalViewPr>
  <p:slideViewPr>
    <p:cSldViewPr snapToGrid="0">
      <p:cViewPr varScale="1">
        <p:scale>
          <a:sx n="87" d="100"/>
          <a:sy n="87" d="100"/>
        </p:scale>
        <p:origin x="60" y="249"/>
      </p:cViewPr>
      <p:guideLst/>
    </p:cSldViewPr>
  </p:slideViewPr>
  <p:outlineViewPr>
    <p:cViewPr>
      <p:scale>
        <a:sx n="33" d="100"/>
        <a:sy n="33" d="100"/>
      </p:scale>
      <p:origin x="0" y="-14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98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971D632-FE86-43BA-8B5D-6337DBB415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84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74EFE0-FA36-41AC-A391-4A229E6B1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1"/>
            <a:ext cx="2944283" cy="4984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350A3-A192-4A86-92B6-4DE9738441B7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977D18-71FE-4313-905C-CF8A8737B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2963"/>
            <a:ext cx="2944283" cy="498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E3F561-37D9-4EAA-B105-8F943398C2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32963"/>
            <a:ext cx="2944283" cy="498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BE447-1E88-440F-A5EC-CA9DA2AAFA2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434409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2BE27-5DEA-4ED1-A032-C0F7135D350C}" type="datetimeFigureOut">
              <a:rPr lang="en-GB" smtClean="0"/>
              <a:t>10/08/2026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8"/>
            <a:ext cx="5435600" cy="391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38EDE-42A7-4F2F-B835-F0747EB77A2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2142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D55B-C17A-4132-AD1E-0665F1BA91D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5147-7778-42DA-BCB7-51B0F9FC93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55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D55B-C17A-4132-AD1E-0665F1BA91D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5147-7778-42DA-BCB7-51B0F9FC93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15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D55B-C17A-4132-AD1E-0665F1BA91D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5147-7778-42DA-BCB7-51B0F9FC93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150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tion Path Picture Change">
    <p:bg>
      <p:bgPr>
        <a:gradFill rotWithShape="1">
          <a:gsLst>
            <a:gs pos="0">
              <a:srgbClr val="EBEAEA"/>
            </a:gs>
            <a:gs pos="50000">
              <a:srgbClr val="E4E3E3"/>
            </a:gs>
            <a:gs pos="100000">
              <a:srgbClr val="BCBBB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D55B-C17A-4132-AD1E-0665F1BA91D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5147-7778-42DA-BCB7-51B0F9FC93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1371600"/>
            <a:ext cx="12192000" cy="3124200"/>
          </a:xfrm>
          <a:prstGeom prst="rect">
            <a:avLst/>
          </a:prstGeom>
          <a:gradFill>
            <a:gsLst>
              <a:gs pos="1000">
                <a:srgbClr val="5B9BD5">
                  <a:alpha val="40000"/>
                </a:srgbClr>
              </a:gs>
              <a:gs pos="100000">
                <a:srgbClr val="5B9BD5">
                  <a:alpha val="1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icture Placeholder 1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838200"/>
            <a:ext cx="1828800" cy="1828800"/>
          </a:xfrm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Picture 1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457200" y="838200"/>
            <a:ext cx="1828800" cy="1828800"/>
          </a:xfrm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Picture 2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457200" y="838200"/>
            <a:ext cx="1828800" cy="1828800"/>
          </a:xfrm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Picture 3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457200" y="838200"/>
            <a:ext cx="1828800" cy="1828800"/>
          </a:xfrm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Picture 4</a:t>
            </a:r>
          </a:p>
        </p:txBody>
      </p:sp>
      <p:sp>
        <p:nvSpPr>
          <p:cNvPr id="11" name="Instructions"/>
          <p:cNvSpPr/>
          <p:nvPr userDrawn="1"/>
        </p:nvSpPr>
        <p:spPr>
          <a:xfrm>
            <a:off x="12565117" y="10886"/>
            <a:ext cx="1853340" cy="684711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Make it easier to</a:t>
            </a:r>
            <a:r>
              <a:rPr lang="en-US" sz="1400" baseline="0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change the pictures</a:t>
            </a:r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: use the Selection Pane to temporarily hide a Picture Placeholder. (Home tab, Select, Selection Pane). Click the eye icon to hide or show an object.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To change a sample image, select the picture and delete it. Now click the Pictures icon in the placeholder to insert your own image. If you don’t see the Pictures icon,</a:t>
            </a:r>
            <a:r>
              <a:rPr lang="en-US" sz="1400" baseline="0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click the Reset button (Home tab, Slides, Reset).</a:t>
            </a:r>
            <a:endParaRPr lang="en-US" sz="1400" dirty="0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The animation is already done for you; just copy and paste the slide into your existing presentation.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aseline="0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Sample pictures courtesy of Bill Staples.</a:t>
            </a:r>
          </a:p>
        </p:txBody>
      </p:sp>
    </p:spTree>
    <p:extLst>
      <p:ext uri="{BB962C8B-B14F-4D97-AF65-F5344CB8AC3E}">
        <p14:creationId xmlns:p14="http://schemas.microsoft.com/office/powerpoint/2010/main" val="241945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16667" decel="16667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8.51064E-7 L 0.7 8.51064E-7 " pathEditMode="relative" rAng="0" ptsTypes="AA">
                                      <p:cBhvr>
                                        <p:cTn id="9" dur="1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2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3" presetClass="path" presetSubtype="0" accel="16667" decel="16667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4.44444E-6 L 0.7 4.44444E-6 " pathEditMode="relative" rAng="0" ptsTypes="AA">
                                      <p:cBhvr>
                                        <p:cTn id="17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0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2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3" presetClass="path" presetSubtype="0" accel="16667" decel="16667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4.44444E-6 L 0.7 4.44444E-6 " pathEditMode="relative" rAng="0" ptsTypes="AA">
                                      <p:cBhvr>
                                        <p:cTn id="25" dur="1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0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2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3" presetClass="path" presetSubtype="0" accel="16667" decel="16667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4.44444E-6 L 0.7 4.44444E-6 " pathEditMode="relative" rAng="0" ptsTypes="AA">
                                      <p:cBhvr>
                                        <p:cTn id="33" dur="1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  <p:bldP spid="10" grpId="0" animBg="1"/>
      <p:bldP spid="10" grpId="1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D55B-C17A-4132-AD1E-0665F1BA91D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5147-7778-42DA-BCB7-51B0F9FC93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630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D55B-C17A-4132-AD1E-0665F1BA91D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5147-7778-42DA-BCB7-51B0F9FC93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5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D55B-C17A-4132-AD1E-0665F1BA91D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5147-7778-42DA-BCB7-51B0F9FC93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691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D55B-C17A-4132-AD1E-0665F1BA91D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5147-7778-42DA-BCB7-51B0F9FC93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781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D55B-C17A-4132-AD1E-0665F1BA91D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5147-7778-42DA-BCB7-51B0F9FC93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88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D55B-C17A-4132-AD1E-0665F1BA91D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5147-7778-42DA-BCB7-51B0F9FC93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2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D55B-C17A-4132-AD1E-0665F1BA91D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5147-7778-42DA-BCB7-51B0F9FC93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520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D55B-C17A-4132-AD1E-0665F1BA91D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55147-7778-42DA-BCB7-51B0F9FC93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466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2D55B-C17A-4132-AD1E-0665F1BA91D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55147-7778-42DA-BCB7-51B0F9FC93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717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accent6">
                <a:lumMod val="60000"/>
                <a:lumOff val="40000"/>
              </a:schemeClr>
            </a:gs>
            <a:gs pos="0">
              <a:schemeClr val="accent6">
                <a:lumMod val="60000"/>
                <a:lumOff val="40000"/>
              </a:schemeClr>
            </a:gs>
            <a:gs pos="75000">
              <a:schemeClr val="bg1">
                <a:lumMod val="85000"/>
              </a:schemeClr>
            </a:gs>
            <a:gs pos="25000">
              <a:schemeClr val="bg1">
                <a:lumMod val="85000"/>
              </a:schemeClr>
            </a:gs>
            <a:gs pos="50000">
              <a:schemeClr val="accent6">
                <a:lumMod val="60000"/>
                <a:lumOff val="4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5386279" y="0"/>
            <a:ext cx="6805721" cy="6857999"/>
          </a:xfrm>
        </p:spPr>
        <p:txBody>
          <a:bodyPr>
            <a:normAutofit fontScale="90000"/>
          </a:bodyPr>
          <a:lstStyle/>
          <a:p>
            <a:br>
              <a:rPr lang="en-GB" sz="4000" b="1" dirty="0">
                <a:solidFill>
                  <a:srgbClr val="58267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sz="4000" b="1" dirty="0">
                <a:solidFill>
                  <a:srgbClr val="58267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sz="4000" b="1" dirty="0">
                <a:solidFill>
                  <a:srgbClr val="58267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sz="4000" b="1" dirty="0">
                <a:solidFill>
                  <a:srgbClr val="58267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sz="4000" b="1">
                <a:solidFill>
                  <a:srgbClr val="58267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4000" b="1">
                <a:solidFill>
                  <a:srgbClr val="58267E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Schools </a:t>
            </a:r>
            <a:br>
              <a:rPr lang="en-GB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38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Heron Habitat Helpers</a:t>
            </a:r>
            <a:br>
              <a:rPr lang="en-GB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4000" b="1" dirty="0">
                <a:latin typeface="Aharoni" panose="02010803020104030203" pitchFamily="2" charset="-79"/>
                <a:cs typeface="Aharoni" panose="02010803020104030203" pitchFamily="2" charset="-79"/>
              </a:rPr>
              <a:t>Handbook</a:t>
            </a:r>
            <a:br>
              <a:rPr lang="en-GB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GB" sz="4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itle 6"/>
          <p:cNvSpPr txBox="1">
            <a:spLocks/>
          </p:cNvSpPr>
          <p:nvPr/>
        </p:nvSpPr>
        <p:spPr>
          <a:xfrm>
            <a:off x="248717" y="1542195"/>
            <a:ext cx="5142149" cy="421133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400" b="1" dirty="0">
                <a:solidFill>
                  <a:srgbClr val="58267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Other Good Ideas to </a:t>
            </a:r>
            <a:r>
              <a:rPr lang="en-GB" sz="14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Help Care for our Climate System:</a:t>
            </a:r>
            <a:endParaRPr lang="en-GB" sz="1400" b="1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  <a:cs typeface="Aharoni" panose="02010803020104030203" pitchFamily="2" charset="-79"/>
              </a:rPr>
              <a:t>Reduce, Reuse, Recycle and Refuse, to save resources.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  <a:cs typeface="Aharoni" panose="02010803020104030203" pitchFamily="2" charset="-79"/>
              </a:rPr>
              <a:t>Save energy in homes &amp; school to stop climate change.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  <a:cs typeface="Aharoni" panose="02010803020104030203" pitchFamily="2" charset="-79"/>
              </a:rPr>
              <a:t>Use sustainable transport (bikes, buses, skateboards)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  <a:cs typeface="Aharoni" panose="02010803020104030203" pitchFamily="2" charset="-79"/>
              </a:rPr>
              <a:t>Join the Cambridge Schools Eco-Council in our community!</a:t>
            </a:r>
          </a:p>
          <a:p>
            <a:pPr algn="l"/>
            <a:endParaRPr lang="en-GB" sz="1400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l"/>
            <a:r>
              <a:rPr lang="en-GB" sz="1400" b="1" dirty="0">
                <a:solidFill>
                  <a:srgbClr val="58267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More Reading:</a:t>
            </a:r>
            <a:endParaRPr lang="en-GB" sz="1400" b="1" dirty="0">
              <a:solidFill>
                <a:srgbClr val="00B05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  <a:cs typeface="Aharoni" panose="02010803020104030203" pitchFamily="2" charset="-79"/>
              </a:rPr>
              <a:t>RSPB ID Spotlight Wetland Birds – fold out ID Chart; text by Marianne Taylor and illustrations by Stephen Message (Bloomsbury)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  <a:cs typeface="Aharoni" panose="02010803020104030203" pitchFamily="2" charset="-79"/>
              </a:rPr>
              <a:t>Field Guide to the Herons of Great Britain and Ireland (British Wildlife Publishing)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  <a:cs typeface="Aharoni" panose="02010803020104030203" pitchFamily="2" charset="-79"/>
              </a:rPr>
              <a:t>Bill Bailey’s Remarkable Guide to British Birds (Quercus)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  <a:cs typeface="Aharoni" panose="02010803020104030203" pitchFamily="2" charset="-79"/>
              </a:rPr>
              <a:t>Pond &amp; River (Eyewitness Guide)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GB" sz="1200" b="1" dirty="0">
              <a:solidFill>
                <a:srgbClr val="58267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l"/>
            <a:r>
              <a:rPr lang="en-GB" sz="1400" b="1" dirty="0">
                <a:solidFill>
                  <a:srgbClr val="58267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Links for More Info:</a:t>
            </a:r>
            <a:endParaRPr lang="en-GB" sz="1400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The Wildlife Trusts (hwww.wildlifetrusts.org)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  <a:cs typeface="Aharoni" panose="02010803020104030203" pitchFamily="2" charset="-79"/>
              </a:rPr>
              <a:t>The Royal Society for the Protection of Birds (www.rspb.org.uk)</a:t>
            </a:r>
            <a:endParaRPr lang="en-GB" sz="1200" dirty="0">
              <a:latin typeface="Arial Rounded MT Bold" panose="020F0704030504030204" pitchFamily="34" charset="0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Freshwater Habitats (www.freshwaterhabitats.org.uk)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  <a:cs typeface="Aharoni" panose="02010803020104030203" pitchFamily="2" charset="-79"/>
              </a:rPr>
              <a:t>Ramsar Convention on Wetlands (www.ramsar.org)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4463" y="6006763"/>
            <a:ext cx="5151817" cy="600164"/>
          </a:xfrm>
          <a:prstGeom prst="rect">
            <a:avLst/>
          </a:prstGeom>
          <a:solidFill>
            <a:schemeClr val="bg1">
              <a:alpha val="40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GB" sz="1100" i="1" dirty="0">
                <a:solidFill>
                  <a:srgbClr val="58267E"/>
                </a:solidFill>
                <a:latin typeface="Arial Rounded MT Bold" panose="020F0704030504030204" pitchFamily="34" charset="0"/>
              </a:rPr>
              <a:t>Heron Habitat Helpers Handbook 2021, edited by Nico, Thomas, Orlaith &amp; Morgan , with thanks to the secret Heron-Man Artist of Cambridge for his terrific street art of herons.</a:t>
            </a:r>
          </a:p>
        </p:txBody>
      </p:sp>
      <p:sp>
        <p:nvSpPr>
          <p:cNvPr id="17" name="Flowchart: Alternate Process 16"/>
          <p:cNvSpPr/>
          <p:nvPr/>
        </p:nvSpPr>
        <p:spPr>
          <a:xfrm>
            <a:off x="181399" y="278530"/>
            <a:ext cx="5020525" cy="1263666"/>
          </a:xfrm>
          <a:prstGeom prst="flowChartAlternateProcess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8" name="Picture 10" descr="Green's Road Heron Heron Graffiti Cambridge Oct 2018 | Flickr">
            <a:extLst>
              <a:ext uri="{FF2B5EF4-FFF2-40B4-BE49-F238E27FC236}">
                <a16:creationId xmlns:a16="http://schemas.microsoft.com/office/drawing/2014/main" id="{8FD2A763-9A84-4478-B90E-9DB725FE8C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20" t="29609" b="1"/>
          <a:stretch/>
        </p:blipFill>
        <p:spPr bwMode="auto">
          <a:xfrm flipH="1">
            <a:off x="181400" y="278528"/>
            <a:ext cx="1625276" cy="126366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herry Hinton High Street Heron Cambridge Mar 2013 B ...">
            <a:extLst>
              <a:ext uri="{FF2B5EF4-FFF2-40B4-BE49-F238E27FC236}">
                <a16:creationId xmlns:a16="http://schemas.microsoft.com/office/drawing/2014/main" id="{34E9D571-55AD-4662-91F1-86B987EEA0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77" b="23196"/>
          <a:stretch/>
        </p:blipFill>
        <p:spPr bwMode="auto">
          <a:xfrm flipH="1">
            <a:off x="3900944" y="278528"/>
            <a:ext cx="1300977" cy="126366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9F2AA9-828D-4BFC-B0E3-29AF9A7EC3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39" t="21888" r="16457" b="9483"/>
          <a:stretch/>
        </p:blipFill>
        <p:spPr>
          <a:xfrm>
            <a:off x="1700019" y="278528"/>
            <a:ext cx="2294221" cy="1263668"/>
          </a:xfrm>
          <a:prstGeom prst="rect">
            <a:avLst/>
          </a:prstGeom>
        </p:spPr>
      </p:pic>
      <p:pic>
        <p:nvPicPr>
          <p:cNvPr id="2" name="Picture 4" descr="Cambridge heron graffiti artist reveals he wanted to give ...">
            <a:extLst>
              <a:ext uri="{FF2B5EF4-FFF2-40B4-BE49-F238E27FC236}">
                <a16:creationId xmlns:a16="http://schemas.microsoft.com/office/drawing/2014/main" id="{A831C30E-F674-5C41-B668-96B0E7BD9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689" y="779025"/>
            <a:ext cx="2525487" cy="1321352"/>
          </a:xfrm>
          <a:prstGeom prst="roundRect">
            <a:avLst/>
          </a:prstGeom>
          <a:noFill/>
          <a:ln w="254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6C4445-FC3C-DD3D-E080-0731B1BC47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5" r="18165"/>
          <a:stretch/>
        </p:blipFill>
        <p:spPr>
          <a:xfrm>
            <a:off x="8104703" y="4818523"/>
            <a:ext cx="1368871" cy="1432408"/>
          </a:xfrm>
          <a:prstGeom prst="ellipse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899853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6"/>
          <p:cNvSpPr txBox="1">
            <a:spLocks/>
          </p:cNvSpPr>
          <p:nvPr/>
        </p:nvSpPr>
        <p:spPr>
          <a:xfrm>
            <a:off x="283544" y="1018584"/>
            <a:ext cx="4206933" cy="208874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GB" sz="1500" b="1" dirty="0">
                <a:solidFill>
                  <a:srgbClr val="00B050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School are saving wetlands! </a:t>
            </a:r>
          </a:p>
          <a:p>
            <a:pPr algn="just"/>
            <a:endParaRPr lang="en-GB" sz="1500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algn="l">
              <a:lnSpc>
                <a:spcPct val="100000"/>
              </a:lnSpc>
            </a:pP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Wetlands are sinks, they absorb CO</a:t>
            </a:r>
            <a:r>
              <a:rPr lang="en-GB" sz="1500" baseline="-25000" dirty="0">
                <a:latin typeface="Arial Rounded MT Bold" panose="020F0704030504030204" pitchFamily="34" charset="0"/>
                <a:cs typeface="Aharoni" panose="02010803020104030203" pitchFamily="2" charset="-79"/>
              </a:rPr>
              <a:t>2</a:t>
            </a: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 and other Greenhouse Gases (GHGs). They are precious and important! Herons are indicators of the </a:t>
            </a:r>
          </a:p>
          <a:p>
            <a:pPr algn="l">
              <a:lnSpc>
                <a:spcPct val="100000"/>
              </a:lnSpc>
            </a:pP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health of the fens and wetlands, and many species are endangered. </a:t>
            </a:r>
          </a:p>
          <a:p>
            <a:pPr algn="l">
              <a:lnSpc>
                <a:spcPct val="100000"/>
              </a:lnSpc>
            </a:pP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To help, we are enhancing heron habitat across Cambridge, engaging our Heads, Science Teachers, Careers Programmes and communities. We believe that we can do it. All our families can help, across Cambridgeshire &amp; the fens!</a:t>
            </a:r>
          </a:p>
          <a:p>
            <a:pPr algn="just"/>
            <a:endParaRPr lang="en-GB" sz="1400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algn="just"/>
            <a:endParaRPr lang="en-GB" sz="1400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6266" y="3075018"/>
            <a:ext cx="420693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4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Important Details:</a:t>
            </a:r>
          </a:p>
          <a:p>
            <a:pPr algn="just"/>
            <a:endParaRPr lang="en-GB" sz="14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</a:rPr>
              <a:t>Pick up this Heron Habitat Helpers Guide at Science Lab and sign up to help enhance wetlands !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</a:rPr>
              <a:t>Create or improve Heron Habitat in your garden or near your home. You can build or improve a pond, or clear up litter.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</a:rPr>
              <a:t>Make a photo or short Heron Helpers Report to tell us what you did, leave it at the School Office.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</a:rPr>
              <a:t>Check the Board outside Science Lab and school bulletins for news and progress.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</a:rPr>
              <a:t>Watch for Herons near your Habitat or in a wetland over the spring, keeping a Tally.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</a:rPr>
              <a:t>Turn in your tally to the Science Lab in September or send it by email!</a:t>
            </a:r>
            <a:endParaRPr lang="en-GB" sz="1400" b="1" u="sng" dirty="0">
              <a:solidFill>
                <a:srgbClr val="58267E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Title 6"/>
          <p:cNvSpPr txBox="1">
            <a:spLocks/>
          </p:cNvSpPr>
          <p:nvPr/>
        </p:nvSpPr>
        <p:spPr>
          <a:xfrm>
            <a:off x="13546" y="314717"/>
            <a:ext cx="5714402" cy="70386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rgbClr val="58267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 Cambridge </a:t>
            </a:r>
            <a:r>
              <a:rPr lang="en-GB" sz="24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Climate Change Action Project: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Heron Habitat Helpers!</a:t>
            </a:r>
          </a:p>
          <a:p>
            <a:endParaRPr lang="en-GB" sz="1400" dirty="0">
              <a:solidFill>
                <a:schemeClr val="accent6">
                  <a:lumMod val="50000"/>
                </a:schemeClr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</p:txBody>
      </p:sp>
      <p:sp>
        <p:nvSpPr>
          <p:cNvPr id="13" name="Title 6"/>
          <p:cNvSpPr txBox="1">
            <a:spLocks/>
          </p:cNvSpPr>
          <p:nvPr/>
        </p:nvSpPr>
        <p:spPr>
          <a:xfrm>
            <a:off x="6172775" y="120950"/>
            <a:ext cx="4914634" cy="9026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Greening</a:t>
            </a:r>
            <a:r>
              <a:rPr lang="en-GB" sz="2400" b="1" dirty="0">
                <a:solidFill>
                  <a:srgbClr val="58267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Fenlands Schools</a:t>
            </a:r>
            <a:endParaRPr lang="en-GB" sz="2400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en-GB" sz="1400" dirty="0">
              <a:solidFill>
                <a:schemeClr val="accent6">
                  <a:lumMod val="50000"/>
                </a:schemeClr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6268026" y="999240"/>
            <a:ext cx="2886817" cy="415155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GB" sz="1400" b="1" dirty="0">
                <a:solidFill>
                  <a:srgbClr val="58267E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Schools </a:t>
            </a:r>
            <a:r>
              <a:rPr lang="en-GB" sz="1400" b="1" dirty="0">
                <a:solidFill>
                  <a:srgbClr val="00B050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can help carbon sinks and become climate friendly…</a:t>
            </a:r>
          </a:p>
          <a:p>
            <a:pPr algn="just">
              <a:spcAft>
                <a:spcPts val="600"/>
              </a:spcAft>
            </a:pPr>
            <a:r>
              <a:rPr lang="en-GB" sz="1400" b="1" dirty="0">
                <a:solidFill>
                  <a:srgbClr val="58267E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Some project ideas include:</a:t>
            </a:r>
            <a:endParaRPr lang="en-GB" sz="1400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 can recycle our paper, make art from junk, and manage our organic wastes. 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 can reuse stuff through our School PTA Shop.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 can turn off lights, use energy-saving devices, and many of us cycle or bus.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 can try to keep our school grounds tidy.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 can all plant trees in our community!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 can create an Eco-Society and an Eco-Code!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 can do an environment audit of our School!</a:t>
            </a:r>
          </a:p>
        </p:txBody>
      </p:sp>
      <p:sp>
        <p:nvSpPr>
          <p:cNvPr id="16" name="Title 6"/>
          <p:cNvSpPr txBox="1">
            <a:spLocks/>
          </p:cNvSpPr>
          <p:nvPr/>
        </p:nvSpPr>
        <p:spPr>
          <a:xfrm>
            <a:off x="9147220" y="2957464"/>
            <a:ext cx="2886817" cy="36483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GB" sz="1400" b="1" dirty="0">
                <a:solidFill>
                  <a:srgbClr val="00B050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We’ll soon be even greener! </a:t>
            </a:r>
          </a:p>
          <a:p>
            <a:pPr algn="just"/>
            <a:r>
              <a:rPr lang="en-GB" sz="1400" b="1" dirty="0">
                <a:solidFill>
                  <a:srgbClr val="58267E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Here are stretch targets!</a:t>
            </a:r>
            <a:endParaRPr lang="en-GB" sz="1400" b="1" dirty="0">
              <a:solidFill>
                <a:srgbClr val="00B050"/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algn="just"/>
            <a:endParaRPr lang="en-GB" sz="1400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 can make an eco-plan!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 can work towards a Green Flag!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 can restore Heron Habitat in Cambridge!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 can design a more eco-friendly playground.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 can work to adopt more eco-tech like wind power, solar panels and hybrid school buses.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 can join other global programmes.</a:t>
            </a:r>
          </a:p>
        </p:txBody>
      </p:sp>
      <p:sp>
        <p:nvSpPr>
          <p:cNvPr id="17" name="Flowchart: Alternate Process 16"/>
          <p:cNvSpPr/>
          <p:nvPr/>
        </p:nvSpPr>
        <p:spPr>
          <a:xfrm>
            <a:off x="6444342" y="5404512"/>
            <a:ext cx="2525487" cy="1236283"/>
          </a:xfrm>
          <a:prstGeom prst="flowChartAlternate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lowchart: Alternate Process 23"/>
          <p:cNvSpPr/>
          <p:nvPr/>
        </p:nvSpPr>
        <p:spPr>
          <a:xfrm>
            <a:off x="321642" y="4588744"/>
            <a:ext cx="1215904" cy="1953710"/>
          </a:xfrm>
          <a:prstGeom prst="flowChartAlternate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868" y="1091182"/>
            <a:ext cx="1262537" cy="1262537"/>
          </a:xfrm>
          <a:prstGeom prst="roundRect">
            <a:avLst/>
          </a:prstGeom>
          <a:ln>
            <a:solidFill>
              <a:schemeClr val="accent5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0" r="16190"/>
          <a:stretch/>
        </p:blipFill>
        <p:spPr>
          <a:xfrm>
            <a:off x="9499881" y="1370508"/>
            <a:ext cx="1573879" cy="1550732"/>
          </a:xfrm>
          <a:prstGeom prst="ellips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1028" name="Picture 4" descr="Cambridge heron graffiti artist reveals he wanted to give ...">
            <a:extLst>
              <a:ext uri="{FF2B5EF4-FFF2-40B4-BE49-F238E27FC236}">
                <a16:creationId xmlns:a16="http://schemas.microsoft.com/office/drawing/2014/main" id="{F3941DAC-B88B-4CE1-BC6F-B660BEB6F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342" y="5361977"/>
            <a:ext cx="2525487" cy="1321352"/>
          </a:xfrm>
          <a:prstGeom prst="roundRect">
            <a:avLst/>
          </a:prstGeom>
          <a:noFill/>
          <a:ln w="254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F95318-37AA-41FC-9699-950C4CBFD5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613" r="30911"/>
          <a:stretch/>
        </p:blipFill>
        <p:spPr>
          <a:xfrm>
            <a:off x="292709" y="4588745"/>
            <a:ext cx="1291483" cy="1953710"/>
          </a:xfrm>
          <a:prstGeom prst="roundRect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</p:pic>
      <p:pic>
        <p:nvPicPr>
          <p:cNvPr id="23" name="Picture 22" descr="A picture containing outdoor, ground, sitting, person&#10;&#10;Description automatically generated">
            <a:extLst>
              <a:ext uri="{FF2B5EF4-FFF2-40B4-BE49-F238E27FC236}">
                <a16:creationId xmlns:a16="http://schemas.microsoft.com/office/drawing/2014/main" id="{B71DC95E-79FF-4AC9-8FF3-F9C732E751E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1" t="7551" r="461" b="13620"/>
          <a:stretch/>
        </p:blipFill>
        <p:spPr>
          <a:xfrm>
            <a:off x="302254" y="2970954"/>
            <a:ext cx="1272392" cy="1503923"/>
          </a:xfrm>
          <a:prstGeom prst="ellips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1839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0" y="2"/>
            <a:ext cx="11957537" cy="2565778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Heron Habitat Help </a:t>
            </a:r>
            <a:r>
              <a:rPr lang="en-GB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Instructions</a:t>
            </a:r>
            <a:br>
              <a:rPr lang="en-GB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GB" sz="4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Oval 7"/>
          <p:cNvSpPr/>
          <p:nvPr/>
        </p:nvSpPr>
        <p:spPr>
          <a:xfrm>
            <a:off x="6087937" y="1718661"/>
            <a:ext cx="1419859" cy="171384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4533216" y="1707383"/>
            <a:ext cx="1448332" cy="171384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/>
          <p:cNvSpPr/>
          <p:nvPr/>
        </p:nvSpPr>
        <p:spPr>
          <a:xfrm>
            <a:off x="321128" y="4155766"/>
            <a:ext cx="1318405" cy="225625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lowchart: Alternate Process 15"/>
          <p:cNvSpPr/>
          <p:nvPr/>
        </p:nvSpPr>
        <p:spPr>
          <a:xfrm>
            <a:off x="10486146" y="4152887"/>
            <a:ext cx="1309495" cy="2120679"/>
          </a:xfrm>
          <a:prstGeom prst="flowChartAlternate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1701965" y="1136877"/>
            <a:ext cx="2704691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58267E"/>
                </a:solidFill>
                <a:latin typeface="Arial Rounded MT Bold" panose="020F0704030504030204" pitchFamily="34" charset="0"/>
              </a:rPr>
              <a:t>Option 1: Heron Pond</a:t>
            </a:r>
            <a:endParaRPr lang="en-GB" sz="12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GB" sz="12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Step 1: Prepare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Seek permission.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Find a place with sun, soil and wind protection.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Find shovel, reeds and soil.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Find a liner (plastic sheet and underlay) and hose for water.</a:t>
            </a:r>
          </a:p>
          <a:p>
            <a:r>
              <a:rPr lang="en-GB" sz="12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Step 2: Build Habitat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Mark the area and dig your pond, making sure it isn't too shallow (60-70cm min).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Make sure surface is level.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Place your underlay and liner.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Let rainwater fill your pond.</a:t>
            </a:r>
          </a:p>
          <a:p>
            <a:r>
              <a:rPr lang="en-GB" sz="12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Step 3: Decorate and Report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Add buckets of living water from another wetland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Add small amounts of play sand or soil to cover bottom.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Place coloured stones around edges to attract dragonflies and other insects.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Plant many reeds and small plants around edges for cover.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Stock your pond with lots of fish, and be prepared to keep restocking it, like seeds in a bird feeder, if a heron arrives.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88594" y="4614752"/>
            <a:ext cx="27975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58267E"/>
                </a:solidFill>
                <a:latin typeface="Arial Rounded MT Bold" panose="020F0704030504030204" pitchFamily="34" charset="0"/>
              </a:rPr>
              <a:t>Tally and Report! </a:t>
            </a:r>
          </a:p>
          <a:p>
            <a:r>
              <a:rPr lang="en-GB" sz="12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Step 4: Report your work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Bring a photo or note describing your habitat to Eco-Society. </a:t>
            </a:r>
          </a:p>
          <a:p>
            <a:r>
              <a:rPr lang="en-GB" sz="12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Step 5: Tally herons in Cambridge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Once a fortnight or once a month June-Sept, on warm days, tally your herons!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sz="1200" dirty="0">
              <a:latin typeface="Arial Rounded MT Bold" panose="020F07040305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06656" y="3608595"/>
            <a:ext cx="3193810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58267E"/>
                </a:solidFill>
                <a:latin typeface="Arial Rounded MT Bold" panose="020F0704030504030204" pitchFamily="34" charset="0"/>
              </a:rPr>
              <a:t>More about Wetlands in Cambridgeshire</a:t>
            </a:r>
            <a:r>
              <a:rPr lang="en-GB" sz="1400" dirty="0">
                <a:solidFill>
                  <a:srgbClr val="58267E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ctr"/>
            <a:endParaRPr lang="en-GB" sz="1100" b="1" dirty="0">
              <a:latin typeface="Arial Rounded MT Bold" panose="020F0704030504030204" pitchFamily="34" charset="0"/>
            </a:endParaRPr>
          </a:p>
          <a:p>
            <a:pPr algn="ctr"/>
            <a:r>
              <a:rPr lang="en-GB" sz="1100" b="1" dirty="0">
                <a:latin typeface="Arial Rounded MT Bold" panose="020F0704030504030204" pitchFamily="34" charset="0"/>
              </a:rPr>
              <a:t>Cambridgeshire is famous for our amazing wetlands and fens.</a:t>
            </a:r>
            <a:endParaRPr lang="en-GB" sz="1100" dirty="0">
              <a:latin typeface="Arial Rounded MT Bold" panose="020F0704030504030204" pitchFamily="34" charset="0"/>
            </a:endParaRPr>
          </a:p>
          <a:p>
            <a:pPr algn="ctr"/>
            <a:r>
              <a:rPr lang="en-GB" sz="1100" dirty="0">
                <a:latin typeface="Arial Rounded MT Bold" panose="020F0704030504030204" pitchFamily="34" charset="0"/>
              </a:rPr>
              <a:t>Our wetlands are precious and important for clean water, air and nature.</a:t>
            </a:r>
          </a:p>
          <a:p>
            <a:pPr algn="ctr"/>
            <a:r>
              <a:rPr lang="en-GB" sz="1100" b="1" dirty="0">
                <a:latin typeface="Arial Rounded MT Bold" panose="020F0704030504030204" pitchFamily="34" charset="0"/>
              </a:rPr>
              <a:t>Herons are an indicator species of our wetlands health!</a:t>
            </a:r>
          </a:p>
          <a:p>
            <a:pPr algn="ctr"/>
            <a:r>
              <a:rPr lang="en-GB" sz="1100" dirty="0">
                <a:latin typeface="Arial Rounded MT Bold" panose="020F0704030504030204" pitchFamily="34" charset="0"/>
              </a:rPr>
              <a:t>Herons eat fish, mosquitos and other bugs, they nest and help to keep fenlands beautiful.</a:t>
            </a:r>
          </a:p>
          <a:p>
            <a:pPr algn="ctr"/>
            <a:r>
              <a:rPr lang="en-GB" sz="1100" b="1" dirty="0">
                <a:latin typeface="Arial Rounded MT Bold" panose="020F0704030504030204" pitchFamily="34" charset="0"/>
              </a:rPr>
              <a:t>Herons help our fenlands function, absorbing CO2 &amp; avoiding climate change!</a:t>
            </a:r>
          </a:p>
          <a:p>
            <a:pPr algn="ctr"/>
            <a:r>
              <a:rPr lang="en-GB" sz="1100" dirty="0">
                <a:latin typeface="Arial Rounded MT Bold" panose="020F0704030504030204" pitchFamily="34" charset="0"/>
              </a:rPr>
              <a:t>Many kinds of herons are now endangered! </a:t>
            </a:r>
          </a:p>
          <a:p>
            <a:pPr algn="ctr"/>
            <a:r>
              <a:rPr lang="en-GB" sz="1100" b="1" dirty="0">
                <a:latin typeface="Arial Rounded MT Bold" panose="020F0704030504030204" pitchFamily="34" charset="0"/>
              </a:rPr>
              <a:t>We can all help!</a:t>
            </a:r>
          </a:p>
          <a:p>
            <a:pPr algn="ctr"/>
            <a:endParaRPr lang="en-GB" sz="1100" dirty="0">
              <a:latin typeface="Arial Rounded MT Bold" panose="020F0704030504030204" pitchFamily="34" charset="0"/>
            </a:endParaRPr>
          </a:p>
          <a:p>
            <a:pPr algn="ctr"/>
            <a:endParaRPr lang="en-GB" sz="1200" dirty="0">
              <a:latin typeface="Arial Rounded MT Bold" panose="020F07040305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58138" y="1147019"/>
            <a:ext cx="3745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Saving Herons &amp; Our Fens</a:t>
            </a:r>
            <a:endParaRPr lang="en-GB" sz="14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10944" y="6273566"/>
            <a:ext cx="4046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200" i="1" dirty="0">
              <a:solidFill>
                <a:srgbClr val="58267E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GB" sz="1200" i="1" dirty="0">
                <a:solidFill>
                  <a:srgbClr val="58267E"/>
                </a:solidFill>
                <a:latin typeface="Arial Rounded MT Bold" panose="020F0704030504030204" pitchFamily="34" charset="0"/>
              </a:rPr>
              <a:t>…see Page 6 for Heron Observation/Tally Tips</a:t>
            </a:r>
          </a:p>
        </p:txBody>
      </p:sp>
      <p:sp>
        <p:nvSpPr>
          <p:cNvPr id="5" name="Rectangle 4"/>
          <p:cNvSpPr/>
          <p:nvPr/>
        </p:nvSpPr>
        <p:spPr>
          <a:xfrm>
            <a:off x="7688594" y="1136877"/>
            <a:ext cx="261141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58267E"/>
                </a:solidFill>
                <a:latin typeface="Arial Rounded MT Bold" panose="020F0704030504030204" pitchFamily="34" charset="0"/>
              </a:rPr>
              <a:t>Option 2: Fenlands</a:t>
            </a:r>
            <a:endParaRPr lang="en-GB" sz="10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GB" sz="12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Step 1: Prepare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Seek permission.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Select a nearby degraded wetland, stream or water body to adopt. (We’ve got many here locally!)</a:t>
            </a:r>
          </a:p>
          <a:p>
            <a:r>
              <a:rPr lang="en-GB" sz="12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Step 2: Clean Up Habitat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Identify all rubbish or pollution in the wetland &amp; make an action plan.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Organize a clean-up, set up flood defences &amp; restore.</a:t>
            </a:r>
          </a:p>
          <a:p>
            <a:r>
              <a:rPr lang="en-GB" sz="12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Step 3: Raise Awareness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200" dirty="0">
                <a:latin typeface="Arial Rounded MT Bold" panose="020F0704030504030204" pitchFamily="34" charset="0"/>
              </a:rPr>
              <a:t>Post signs reminding people not to hurt Heron Habitat locally, as it’s an important sink for CO2 &amp; other GHGs.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8" r="15128"/>
          <a:stretch/>
        </p:blipFill>
        <p:spPr>
          <a:xfrm rot="5232905">
            <a:off x="164006" y="1738511"/>
            <a:ext cx="1368872" cy="1308482"/>
          </a:xfrm>
          <a:prstGeom prst="ellips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5" r="18165"/>
          <a:stretch/>
        </p:blipFill>
        <p:spPr>
          <a:xfrm>
            <a:off x="10493670" y="1675615"/>
            <a:ext cx="1368871" cy="1432408"/>
          </a:xfrm>
          <a:prstGeom prst="ellipse">
            <a:avLst/>
          </a:prstGeom>
          <a:ln w="25400">
            <a:solidFill>
              <a:schemeClr val="accent5"/>
            </a:solidFill>
          </a:ln>
        </p:spPr>
      </p:pic>
      <p:pic>
        <p:nvPicPr>
          <p:cNvPr id="3076" name="Picture 4" descr="Cambridge heron | Valerian Guillot | Flickr">
            <a:extLst>
              <a:ext uri="{FF2B5EF4-FFF2-40B4-BE49-F238E27FC236}">
                <a16:creationId xmlns:a16="http://schemas.microsoft.com/office/drawing/2014/main" id="{3BEA0FBB-D3BE-46FA-9A03-A11241CCAD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8" b="2680"/>
          <a:stretch/>
        </p:blipFill>
        <p:spPr bwMode="auto">
          <a:xfrm>
            <a:off x="6096000" y="1707383"/>
            <a:ext cx="1435038" cy="1844251"/>
          </a:xfrm>
          <a:prstGeom prst="ellipse">
            <a:avLst/>
          </a:prstGeom>
          <a:noFill/>
          <a:ln w="254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reat Blue Heron, Mt Auburn Cemetery, Cambridge, MA. by ...">
            <a:extLst>
              <a:ext uri="{FF2B5EF4-FFF2-40B4-BE49-F238E27FC236}">
                <a16:creationId xmlns:a16="http://schemas.microsoft.com/office/drawing/2014/main" id="{8732EF9F-95BB-42DA-83B0-FAD355F27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96" y="4165542"/>
            <a:ext cx="1318405" cy="2256257"/>
          </a:xfrm>
          <a:prstGeom prst="roundRect">
            <a:avLst/>
          </a:prstGeom>
          <a:noFill/>
          <a:ln w="254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great blue heron | alewife reservation - cambridge ...">
            <a:extLst>
              <a:ext uri="{FF2B5EF4-FFF2-40B4-BE49-F238E27FC236}">
                <a16:creationId xmlns:a16="http://schemas.microsoft.com/office/drawing/2014/main" id="{42AAE319-0A4F-4976-9693-942E083955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07" t="17530" r="21854"/>
          <a:stretch/>
        </p:blipFill>
        <p:spPr bwMode="auto">
          <a:xfrm>
            <a:off x="10502001" y="4114430"/>
            <a:ext cx="1368871" cy="2228544"/>
          </a:xfrm>
          <a:prstGeom prst="roundRect">
            <a:avLst/>
          </a:prstGeom>
          <a:noFill/>
          <a:ln w="25400"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Blue Heron Rookery at the Hyatt - Visit Dorchester">
            <a:extLst>
              <a:ext uri="{FF2B5EF4-FFF2-40B4-BE49-F238E27FC236}">
                <a16:creationId xmlns:a16="http://schemas.microsoft.com/office/drawing/2014/main" id="{97FE3D6A-F6F4-429A-A191-CBDA3B20DD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5" r="14467"/>
          <a:stretch/>
        </p:blipFill>
        <p:spPr bwMode="auto">
          <a:xfrm>
            <a:off x="4554573" y="1694650"/>
            <a:ext cx="1435038" cy="1869716"/>
          </a:xfrm>
          <a:prstGeom prst="ellipse">
            <a:avLst/>
          </a:prstGeom>
          <a:noFill/>
          <a:ln w="254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110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535633" y="242646"/>
            <a:ext cx="4246098" cy="684658"/>
          </a:xfrm>
        </p:spPr>
        <p:txBody>
          <a:bodyPr>
            <a:noAutofit/>
          </a:bodyPr>
          <a:lstStyle/>
          <a:p>
            <a:br>
              <a:rPr lang="en-GB" sz="4000" b="1" dirty="0">
                <a:solidFill>
                  <a:srgbClr val="58267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sz="4000" b="1" dirty="0">
                <a:solidFill>
                  <a:srgbClr val="58267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28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Why </a:t>
            </a:r>
            <a:r>
              <a:rPr lang="en-GB" sz="2800" b="1" dirty="0">
                <a:solidFill>
                  <a:srgbClr val="58267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We</a:t>
            </a:r>
            <a:r>
              <a:rPr lang="en-GB" sz="28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Love Wetlands</a:t>
            </a:r>
          </a:p>
        </p:txBody>
      </p:sp>
      <p:sp>
        <p:nvSpPr>
          <p:cNvPr id="14" name="Title 6"/>
          <p:cNvSpPr txBox="1">
            <a:spLocks/>
          </p:cNvSpPr>
          <p:nvPr/>
        </p:nvSpPr>
        <p:spPr>
          <a:xfrm>
            <a:off x="235984" y="257431"/>
            <a:ext cx="5795889" cy="7816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Tally</a:t>
            </a:r>
            <a:r>
              <a:rPr lang="en-GB" sz="28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Your Herons </a:t>
            </a:r>
            <a:r>
              <a:rPr lang="en-GB" sz="2800" b="1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for Science</a:t>
            </a:r>
            <a:r>
              <a:rPr lang="en-GB" sz="28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!</a:t>
            </a:r>
            <a:br>
              <a:rPr lang="en-GB" sz="2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GB" sz="16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3356358" y="822282"/>
            <a:ext cx="2648218" cy="446906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500" b="1" dirty="0">
                <a:solidFill>
                  <a:srgbClr val="00B050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Observations: </a:t>
            </a:r>
            <a:r>
              <a:rPr lang="en-GB" sz="1500" b="1" dirty="0">
                <a:solidFill>
                  <a:srgbClr val="58267E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Set a Heron Counting Hour </a:t>
            </a:r>
          </a:p>
          <a:p>
            <a:pPr algn="l"/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To see if your habitat is helping herons, choose a regular morning hour (herons like misty mornings and cool weather), every week / fortnight / month. </a:t>
            </a:r>
          </a:p>
          <a:p>
            <a:pPr algn="l"/>
            <a:endParaRPr lang="en-GB" sz="1500" b="1" dirty="0">
              <a:solidFill>
                <a:srgbClr val="00B050"/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algn="l"/>
            <a:r>
              <a:rPr lang="en-GB" sz="1500" b="1" dirty="0">
                <a:solidFill>
                  <a:srgbClr val="00B050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Species: </a:t>
            </a:r>
            <a:r>
              <a:rPr lang="en-GB" sz="1500" b="1" dirty="0">
                <a:solidFill>
                  <a:srgbClr val="58267E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Try to Guess Type</a:t>
            </a:r>
          </a:p>
          <a:p>
            <a:pPr algn="l"/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Check if you see a heron  (larger, distinctive beak and crest, perched in a heron pose) or one of our mated pairs. Watch for different kinds of herons that live in the Cambridge fenlands, including the Great Blue Heron, Grey Herons and others.</a:t>
            </a:r>
          </a:p>
          <a:p>
            <a:pPr algn="l"/>
            <a:endParaRPr lang="en-GB" sz="1500" b="1" dirty="0">
              <a:solidFill>
                <a:srgbClr val="00B050"/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algn="l"/>
            <a:r>
              <a:rPr lang="en-GB" sz="1500" b="1" dirty="0">
                <a:solidFill>
                  <a:srgbClr val="00B050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Records: </a:t>
            </a:r>
            <a:r>
              <a:rPr lang="en-GB" sz="1500" b="1" dirty="0">
                <a:solidFill>
                  <a:srgbClr val="58267E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Record Numbers and Notes </a:t>
            </a:r>
          </a:p>
          <a:p>
            <a:pPr algn="l"/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‘Tally’ the number of herons that you can see. Write down the day, the hour and whether there is a family nesting nearby. Add notes (colours, speed, behaviour, species). </a:t>
            </a:r>
            <a:endParaRPr lang="en-GB" sz="1500" b="1" dirty="0">
              <a:solidFill>
                <a:srgbClr val="58267E"/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endParaRPr lang="en-GB" sz="1600" b="1" dirty="0">
              <a:solidFill>
                <a:srgbClr val="58267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7326574" y="2649714"/>
            <a:ext cx="2738334" cy="37023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1600" b="1" dirty="0">
              <a:solidFill>
                <a:srgbClr val="00B05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336455" y="1039111"/>
            <a:ext cx="2711206" cy="1710644"/>
          </a:xfrm>
          <a:prstGeom prst="flowChartAlternate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6"/>
          <p:cNvSpPr txBox="1">
            <a:spLocks/>
          </p:cNvSpPr>
          <p:nvPr/>
        </p:nvSpPr>
        <p:spPr>
          <a:xfrm>
            <a:off x="346608" y="2749755"/>
            <a:ext cx="2620266" cy="401229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400" b="1" dirty="0">
                <a:solidFill>
                  <a:srgbClr val="00B050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Lifecycle: </a:t>
            </a:r>
            <a:r>
              <a:rPr lang="en-GB" sz="1400" b="1" dirty="0">
                <a:solidFill>
                  <a:srgbClr val="58267E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Watch for Herons in Water and Air </a:t>
            </a:r>
          </a:p>
          <a:p>
            <a:pPr algn="l"/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Herons hatch from eggs and live in the wetlands. They fish along the edges of rivers, lakes, ponds and wetlands, mate and build their own nests for more herons. </a:t>
            </a:r>
          </a:p>
          <a:p>
            <a:pPr algn="l"/>
            <a:endParaRPr lang="en-GB" sz="1400" b="1" dirty="0">
              <a:solidFill>
                <a:srgbClr val="00B050"/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algn="l"/>
            <a:r>
              <a:rPr lang="en-GB" sz="1400" b="1" dirty="0">
                <a:solidFill>
                  <a:srgbClr val="00B050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Hatchings: </a:t>
            </a:r>
            <a:r>
              <a:rPr lang="en-GB" sz="1400" b="1" dirty="0">
                <a:solidFill>
                  <a:srgbClr val="58267E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Watch for Nests</a:t>
            </a:r>
          </a:p>
          <a:p>
            <a:pPr algn="l"/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Watch for nests and left-over ‘shells’, in the trees, bushes and reeds beside your habitat, and record any findings! </a:t>
            </a:r>
          </a:p>
          <a:p>
            <a:pPr algn="l"/>
            <a:endParaRPr lang="en-GB" sz="1400" b="1" dirty="0">
              <a:solidFill>
                <a:srgbClr val="00B050"/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algn="l"/>
            <a:r>
              <a:rPr lang="en-GB" sz="1400" b="1" dirty="0">
                <a:solidFill>
                  <a:srgbClr val="00B050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Check-up: </a:t>
            </a:r>
            <a:r>
              <a:rPr lang="en-GB" sz="1400" b="1" dirty="0">
                <a:solidFill>
                  <a:srgbClr val="58267E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Monitor Habitat to Keep It Healthy</a:t>
            </a:r>
          </a:p>
          <a:p>
            <a:pPr algn="l"/>
            <a:r>
              <a:rPr lang="en-GB" sz="1400" dirty="0">
                <a:latin typeface="Arial Rounded MT Bold" panose="020F0704030504030204" pitchFamily="34" charset="0"/>
                <a:cs typeface="Aharoni" panose="02010803020104030203" pitchFamily="2" charset="-79"/>
              </a:rPr>
              <a:t>Visit your habitat regularly, to make sure it’s keeping healthy, reeds are growing well, and water is staying clean (not too clean!).</a:t>
            </a:r>
            <a:endParaRPr lang="en-GB" sz="1400" b="1" dirty="0">
              <a:solidFill>
                <a:srgbClr val="00B050"/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6786484" y="1135059"/>
            <a:ext cx="2496516" cy="381907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500" b="1" dirty="0">
                <a:solidFill>
                  <a:srgbClr val="58267E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Helping the </a:t>
            </a:r>
            <a:r>
              <a:rPr lang="en-GB" sz="1500" b="1" dirty="0">
                <a:solidFill>
                  <a:srgbClr val="00B050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Earth</a:t>
            </a:r>
            <a:r>
              <a:rPr lang="en-GB" sz="1500" b="1" dirty="0">
                <a:solidFill>
                  <a:srgbClr val="58267E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: </a:t>
            </a:r>
          </a:p>
          <a:p>
            <a:pPr algn="l"/>
            <a:endParaRPr lang="en-GB" sz="1500" b="1" dirty="0">
              <a:solidFill>
                <a:srgbClr val="58267E"/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Wetlands are really important for nature and our environment!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Wetlands purify water and help keep it clean.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Fens, streams and lakes provide homes for insects, birds and animals.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Wetlands can shelter and protect key endangered species. 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Wetlands control and keep water, slowing floods.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Wetlands can help absorb toxics and pollutions.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endParaRPr lang="en-GB" sz="1500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n-GB" sz="1500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</p:txBody>
      </p:sp>
      <p:sp>
        <p:nvSpPr>
          <p:cNvPr id="18" name="Title 6"/>
          <p:cNvSpPr txBox="1">
            <a:spLocks/>
          </p:cNvSpPr>
          <p:nvPr/>
        </p:nvSpPr>
        <p:spPr>
          <a:xfrm>
            <a:off x="9557651" y="3190675"/>
            <a:ext cx="2380184" cy="33019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GB" sz="1500" b="1" dirty="0">
                <a:solidFill>
                  <a:srgbClr val="00B050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Helping</a:t>
            </a:r>
            <a:r>
              <a:rPr lang="en-GB" sz="1500" b="1" dirty="0">
                <a:solidFill>
                  <a:srgbClr val="58267E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 People:</a:t>
            </a:r>
          </a:p>
          <a:p>
            <a:pPr algn="just"/>
            <a:endParaRPr lang="en-GB" sz="1500" b="1" dirty="0">
              <a:solidFill>
                <a:srgbClr val="58267E"/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Rivers and lakes are great for excursions, holidays and transport.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Wetlands turn carbon dioxide, which causes climate change, into oxygen which people need to breathe. 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Wetlands grow cress, mushrooms and other edible plants.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GB" sz="1500" dirty="0">
                <a:latin typeface="Arial Rounded MT Bold" panose="020F0704030504030204" pitchFamily="34" charset="0"/>
                <a:cs typeface="Aharoni" panose="02010803020104030203" pitchFamily="2" charset="-79"/>
              </a:rPr>
              <a:t>Wetlands make cities and towns green and friendly.</a:t>
            </a:r>
          </a:p>
        </p:txBody>
      </p:sp>
      <p:sp>
        <p:nvSpPr>
          <p:cNvPr id="20" name="Flowchart: Alternate Process 19"/>
          <p:cNvSpPr/>
          <p:nvPr/>
        </p:nvSpPr>
        <p:spPr>
          <a:xfrm>
            <a:off x="6803248" y="5090613"/>
            <a:ext cx="2462988" cy="1538472"/>
          </a:xfrm>
          <a:prstGeom prst="flowChartAlternate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35C11F-70FA-484E-A34E-06D3AC1656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1" t="25770" r="5928" b="42536"/>
          <a:stretch/>
        </p:blipFill>
        <p:spPr>
          <a:xfrm>
            <a:off x="6803248" y="5087155"/>
            <a:ext cx="2462988" cy="1541929"/>
          </a:xfrm>
          <a:prstGeom prst="round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06955B-856C-42C9-A0CC-613DFE07A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08" y="995563"/>
            <a:ext cx="2701054" cy="1799577"/>
          </a:xfrm>
          <a:prstGeom prst="round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98132E-375E-442F-BA08-76A11C0236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632" r="19243"/>
          <a:stretch/>
        </p:blipFill>
        <p:spPr>
          <a:xfrm>
            <a:off x="9589823" y="1408131"/>
            <a:ext cx="1474838" cy="1782544"/>
          </a:xfrm>
          <a:prstGeom prst="roundRect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</p:pic>
      <p:pic>
        <p:nvPicPr>
          <p:cNvPr id="24" name="Picture 23" descr="Map&#10;&#10;Description automatically generated">
            <a:extLst>
              <a:ext uri="{FF2B5EF4-FFF2-40B4-BE49-F238E27FC236}">
                <a16:creationId xmlns:a16="http://schemas.microsoft.com/office/drawing/2014/main" id="{961C022E-30A3-41CA-9599-5EEF334491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8" t="9892"/>
          <a:stretch/>
        </p:blipFill>
        <p:spPr>
          <a:xfrm>
            <a:off x="3490200" y="5291342"/>
            <a:ext cx="2128935" cy="1351659"/>
          </a:xfrm>
          <a:prstGeom prst="roundRect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38269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ion_Path_Picture_Change_16x9.potx" id="{293E65B3-6662-49D5-AE4D-248C158EC792}" vid="{C04AC98D-BDE1-4C4B-B85B-63B468034F4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6564E6-770A-4263-A9F2-1528C0DE23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24913</TotalTime>
  <Words>1372</Words>
  <Application>Microsoft Office PowerPoint</Application>
  <PresentationFormat>Widescreen</PresentationFormat>
  <Paragraphs>128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Aharoni</vt:lpstr>
      <vt:lpstr>Arial</vt:lpstr>
      <vt:lpstr>Arial Rounded MT Bold</vt:lpstr>
      <vt:lpstr>Calibri</vt:lpstr>
      <vt:lpstr>Calibri Light</vt:lpstr>
      <vt:lpstr>Wingdings</vt:lpstr>
      <vt:lpstr>Office Theme</vt:lpstr>
      <vt:lpstr>     Schools  Heron Habitat Helpers Handbook     </vt:lpstr>
      <vt:lpstr>PowerPoint Presentation</vt:lpstr>
      <vt:lpstr>Heron Habitat Help Instructions   </vt:lpstr>
      <vt:lpstr>  Why We Love Wetlands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Kings tree planting booklet</dc:title>
  <dc:creator>Marie-Claire Cordonier Segger</dc:creator>
  <cp:keywords/>
  <cp:lastModifiedBy>Markus W. Gehring</cp:lastModifiedBy>
  <cp:revision>155</cp:revision>
  <cp:lastPrinted>2026-06-20T12:25:24Z</cp:lastPrinted>
  <dcterms:created xsi:type="dcterms:W3CDTF">2015-04-16T16:19:09Z</dcterms:created>
  <dcterms:modified xsi:type="dcterms:W3CDTF">2026-08-10T07:00:01Z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TC040144409991</vt:lpwstr>
  </property>
</Properties>
</file>