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8" r:id="rId11"/>
    <p:sldId id="279" r:id="rId12"/>
    <p:sldId id="280" r:id="rId13"/>
    <p:sldId id="281" r:id="rId14"/>
    <p:sldId id="282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794500" cy="99314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hYor7u3zNYanAc0YNhQKVrz6/X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0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4283" cy="37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8645" y="0"/>
            <a:ext cx="2944283" cy="373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200"/>
            </a:pPr>
            <a:fld id="{00000000-1234-1234-1234-123412341234}" type="slidenum">
              <a:rPr lang="en-US" sz="11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‹#›</a:t>
            </a:fld>
            <a:endParaRPr lang="en-US"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" name="Google Shape;13;p1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 dirty="0"/>
              <a:t>Title: 'Restoring Our Fens'. Background is a real Fenland photo (windmill &amp; reedbed). Introduce yourself: name, that you're at UWC Atlantic, Vice-Chair of GYC, and a KCS alumnus — this builds a friendly bridge with the pupils. Swap the placeholder for your own photo.</a:t>
            </a:r>
            <a:endParaRPr dirty="0"/>
          </a:p>
        </p:txBody>
      </p:sp>
      <p:sp>
        <p:nvSpPr>
          <p:cNvPr id="14" name="Google Shape;14;p1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9" name="Google Shape;219;p10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Lovely content kept, design swapped to use a real wetland photo panel. Wicken Fen is the nearby living example if pupils have visited.</a:t>
            </a:r>
            <a:endParaRPr/>
          </a:p>
        </p:txBody>
      </p:sp>
      <p:sp>
        <p:nvSpPr>
          <p:cNvPr id="220" name="Google Shape;220;p10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9" name="Google Shape;249;p11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Story kept (terrific content). Added: a place-name quiz to involve them (old vs new place in the Fens), and a photo strip placeholder for Holme Fen, Wicken Fen, and the Cam/Ouse/Nene rivers — drop those in when you have them.</a:t>
            </a:r>
            <a:endParaRPr/>
          </a:p>
        </p:txBody>
      </p:sp>
      <p:sp>
        <p:nvSpPr>
          <p:cNvPr id="250" name="Google Shape;250;p11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1" name="Google Shape;281;p12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Maths check you asked for: subsidence ≈4 m. An average adult man ≈1.75 m, so 4 ÷ 1.75 ≈ 2.3 — i.e. more than TWO 'Mr Deely's tall, not three (three would need him ~1.33 m). I've drawn ~2.3 people and phrased it as 'more than two grown-ups on each other's shoulders' to stay accurate. Swap in the real post photo you took.</a:t>
            </a:r>
            <a:endParaRPr/>
          </a:p>
        </p:txBody>
      </p:sp>
      <p:sp>
        <p:nvSpPr>
          <p:cNvPr id="282" name="Google Shape;282;p12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4" name="Google Shape;314;p13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Design refreshed with a real Fen photo background; cross-section content kept. Explain the perched rivers and pumps lifting water uphill.</a:t>
            </a:r>
            <a:endParaRPr/>
          </a:p>
        </p:txBody>
      </p:sp>
      <p:sp>
        <p:nvSpPr>
          <p:cNvPr id="315" name="Google Shape;315;p13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8" name="Google Shape;348;p14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Colourful design over a lily-pad lake photo, emphasising wildlife and homes as you asked.</a:t>
            </a:r>
            <a:endParaRPr/>
          </a:p>
        </p:txBody>
      </p:sp>
      <p:sp>
        <p:nvSpPr>
          <p:cNvPr id="349" name="Google Shape;349;p14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3" name="Google Shape;383;p16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Comparison now uses a peat-brown panel for hard/drained land and a real green wetland photo for the soft side, as requested.</a:t>
            </a:r>
            <a:endParaRPr/>
          </a:p>
        </p:txBody>
      </p:sp>
      <p:sp>
        <p:nvSpPr>
          <p:cNvPr id="384" name="Google Shape;384;p16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0" name="Google Shape;400;p17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Raindrop journey now sits in a green watershed/ecosystem band, as requested.</a:t>
            </a:r>
            <a:endParaRPr/>
          </a:p>
        </p:txBody>
      </p:sp>
      <p:sp>
        <p:nvSpPr>
          <p:cNvPr id="401" name="Google Shape;401;p17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2" name="Google Shape;452;p18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Plan slide now has placeholders for a youth/GYC photo and a Cambridge City Council photo. Added the message about the Fens flooding report and the goal of becoming an accredited Wetland City (a real international 'Wetland City Accreditation' scheme) — a positive, concrete aim.</a:t>
            </a:r>
            <a:endParaRPr/>
          </a:p>
        </p:txBody>
      </p:sp>
      <p:sp>
        <p:nvSpPr>
          <p:cNvPr id="453" name="Google Shape;453;p18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9" name="Google Shape;479;p19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New slide 1 of 2 introducing the Habitat Helpers Handbook. Frame the pupils as expert reviewers. Walk through the structure: cover + three spreads + back cover. Next slide is the review/feedback activity.</a:t>
            </a:r>
            <a:endParaRPr/>
          </a:p>
        </p:txBody>
      </p:sp>
      <p:sp>
        <p:nvSpPr>
          <p:cNvPr id="480" name="Google Shape;480;p19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9" name="Google Shape;509;p20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New slide 2 of 2: structured feedback walk-through. Go cover → spread 1 → 2 → 3 → back cover. For each, gather what they liked and their best idea, and identify the top content per spread. Capture these — they feed the 'review and improve' of the piloted materials.</a:t>
            </a:r>
            <a:endParaRPr/>
          </a:p>
        </p:txBody>
      </p:sp>
      <p:sp>
        <p:nvSpPr>
          <p:cNvPr id="510" name="Google Shape;510;p20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" name="Google Shape;31;p2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'Restore' is the key new verb — we're not just learning, we're healing the landscape. Fresh green Fen background. Ask who has seen a very wet field or a flood.</a:t>
            </a:r>
            <a:endParaRPr/>
          </a:p>
        </p:txBody>
      </p:sp>
      <p:sp>
        <p:nvSpPr>
          <p:cNvPr id="32" name="Google Shape;32;p2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5" name="Google Shape;545;p21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Colourful 'what you can do' over a real photo of young people on the water.</a:t>
            </a:r>
            <a:endParaRPr/>
          </a:p>
        </p:txBody>
      </p:sp>
      <p:sp>
        <p:nvSpPr>
          <p:cNvPr id="546" name="Google Shape;546;p21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6" name="Google Shape;576;p22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Resources slide with GYC website placeholder (drop in the real URL). Recommended orgs are all real and Fen-relevant. Teases the volunteer focus group, detailed on the final slide.</a:t>
            </a:r>
            <a:endParaRPr/>
          </a:p>
        </p:txBody>
      </p:sp>
      <p:sp>
        <p:nvSpPr>
          <p:cNvPr id="577" name="Google Shape;577;p22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0" name="Google Shape;600;p23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Final call to action. Pass the sign-up sheet around. Be crystal clear: signing up ≠ guaranteed place — they can only attend if BOTH the teacher recommends them AND a parent/guardian gives permission. Workshop is a summer 'review and improve' of the piloted materials, online or in person.</a:t>
            </a:r>
            <a:endParaRPr/>
          </a:p>
        </p:txBody>
      </p:sp>
      <p:sp>
        <p:nvSpPr>
          <p:cNvPr id="601" name="Google Shape;601;p23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22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Divider for Part 1. The photo shows children kayaking by willows — a living green wetland with people enjoying it. If you have a photo of Kings/Cambridge or otters/swans, this is a good slide to swap it in.</a:t>
            </a:r>
            <a:endParaRPr/>
          </a:p>
        </p:txBody>
      </p:sp>
      <p:sp>
        <p:nvSpPr>
          <p:cNvPr id="62" name="Google Shape;62;p3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4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Spider-web metaphor ONLY (other examples removed). Get a pupil to mime pulling a thread and watch the whole web shake. Land the idea that nature is a giant connected web — this sets up the pond-drawing activity next.</a:t>
            </a:r>
            <a:endParaRPr/>
          </a:p>
        </p:txBody>
      </p:sp>
      <p:sp>
        <p:nvSpPr>
          <p:cNvPr id="76" name="Google Shape;76;p4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5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Hands-on drawing activity (replaces abstract examples). Hand out paper. Let them draw a pond, add living things, then arrows for connections. Circulate and prompt 'who needs who?'. Next slide shows your model answer and praises their work.</a:t>
            </a:r>
            <a:endParaRPr/>
          </a:p>
        </p:txBody>
      </p:sp>
      <p:sp>
        <p:nvSpPr>
          <p:cNvPr id="104" name="Google Shape;104;p5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6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Show YOUR model pond web and warmly praise their drawings — find specific good ideas in the room. Note the footer: name/age/school on the back, may be published online by GYC (get the usual permissions). Keep the praise genuine and specific.</a:t>
            </a:r>
            <a:endParaRPr/>
          </a:p>
        </p:txBody>
      </p:sp>
      <p:sp>
        <p:nvSpPr>
          <p:cNvPr id="132" name="Google Shape;132;p6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p7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Feedback loop over a real Fen lake photo. Walk the loop with a finger. This vicious cycle is why the problem is tricky — and why restoring wetlands breaks the loop.</a:t>
            </a:r>
            <a:endParaRPr/>
          </a:p>
        </p:txBody>
      </p:sp>
      <p:sp>
        <p:nvSpPr>
          <p:cNvPr id="169" name="Google Shape;169;p7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Reframed as you asked: lead with 'what we see in a flood vs the underlying factors', THEN name it an iceberg diagram at the end. Misty dawn photo suits the 'hidden depths' idea. Encourage 'why?' questions to dig down the layers.</a:t>
            </a: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3638" y="931863"/>
            <a:ext cx="4467225" cy="25130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6" name="Google Shape;206;p9:notes"/>
          <p:cNvSpPr txBox="1">
            <a:spLocks noGrp="1"/>
          </p:cNvSpPr>
          <p:nvPr>
            <p:ph type="body" idx="1"/>
          </p:nvPr>
        </p:nvSpPr>
        <p:spPr>
          <a:xfrm>
            <a:off x="679450" y="3584614"/>
            <a:ext cx="5435600" cy="2932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t" anchorCtr="0">
            <a:noAutofit/>
          </a:bodyPr>
          <a:lstStyle/>
          <a:p>
            <a:pPr marL="0" indent="0"/>
            <a:r>
              <a:rPr lang="en-US"/>
              <a:t>Divider for Part 2 over a lily-pad lake photo.</a:t>
            </a:r>
            <a:endParaRPr/>
          </a:p>
        </p:txBody>
      </p:sp>
      <p:sp>
        <p:nvSpPr>
          <p:cNvPr id="207" name="Google Shape;207;p9:notes"/>
          <p:cNvSpPr txBox="1">
            <a:spLocks noGrp="1"/>
          </p:cNvSpPr>
          <p:nvPr>
            <p:ph type="sldNum" idx="12"/>
          </p:nvPr>
        </p:nvSpPr>
        <p:spPr>
          <a:xfrm>
            <a:off x="3848645" y="7074830"/>
            <a:ext cx="2944283" cy="373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0271" tIns="40125" rIns="80271" bIns="40125" anchor="b" anchorCtr="0">
            <a:noAutofit/>
          </a:bodyPr>
          <a:lstStyle/>
          <a:p>
            <a:pPr algn="r">
              <a:buSzPts val="1400"/>
            </a:pPr>
            <a:fld id="{00000000-1234-1234-1234-123412341234}" type="slidenum">
              <a:rPr lang="en-US"/>
              <a:pPr algn="r">
                <a:buSzPts val="1400"/>
              </a:pPr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7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31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6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30.png"/><Relationship Id="rId4" Type="http://schemas.openxmlformats.org/officeDocument/2006/relationships/image" Target="../media/image44.png"/><Relationship Id="rId9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44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1" descr="photos/windmill_reeds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0" y="115614"/>
            <a:ext cx="12191695" cy="6858000"/>
          </a:xfrm>
          <a:prstGeom prst="rect">
            <a:avLst/>
          </a:prstGeom>
          <a:solidFill>
            <a:srgbClr val="0F2E3D">
              <a:alpha val="38039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0" y="0"/>
            <a:ext cx="6949440" cy="6858000"/>
          </a:xfrm>
          <a:prstGeom prst="rect">
            <a:avLst/>
          </a:prstGeom>
          <a:solidFill>
            <a:srgbClr val="16425B">
              <a:alpha val="7215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640080" y="1371600"/>
            <a:ext cx="9507658" cy="1188720"/>
          </a:xfrm>
          <a:prstGeom prst="rect">
            <a:avLst/>
          </a:prstGeom>
          <a:noFill/>
          <a:ln>
            <a:noFill/>
          </a:ln>
          <a:effectLst>
            <a:outerShdw blurRad="63500" dist="25400" dir="5400000" algn="bl" rotWithShape="0">
              <a:srgbClr val="000000">
                <a:alpha val="5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Bookman Old Style"/>
              <a:buNone/>
            </a:pPr>
            <a:r>
              <a:rPr lang="en-US" sz="5400" b="1" i="0" u="none" strike="noStrike" cap="none" dirty="0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Fenlands Restoration as Flood </a:t>
            </a:r>
            <a:r>
              <a:rPr lang="en-US" sz="5400" b="1" i="0" u="none" strike="noStrike" cap="none" dirty="0" err="1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Defence</a:t>
            </a:r>
            <a:r>
              <a:rPr lang="en-US" sz="5400" b="1" i="0" u="none" strike="noStrike" cap="none" dirty="0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 &amp; Water Quality</a:t>
            </a:r>
          </a:p>
        </p:txBody>
      </p:sp>
      <p:sp>
        <p:nvSpPr>
          <p:cNvPr id="21" name="Google Shape;21;p1"/>
          <p:cNvSpPr/>
          <p:nvPr/>
        </p:nvSpPr>
        <p:spPr>
          <a:xfrm>
            <a:off x="640080" y="3657600"/>
            <a:ext cx="5074920" cy="2468880"/>
          </a:xfrm>
          <a:prstGeom prst="roundRect">
            <a:avLst>
              <a:gd name="adj" fmla="val 444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868680" y="3886200"/>
            <a:ext cx="1691640" cy="2011680"/>
          </a:xfrm>
          <a:prstGeom prst="roundRect">
            <a:avLst>
              <a:gd name="adj" fmla="val 5405"/>
            </a:avLst>
          </a:prstGeom>
          <a:solidFill>
            <a:srgbClr val="E5EEF1"/>
          </a:solidFill>
          <a:ln w="19050" cap="flat" cmpd="sng">
            <a:solidFill>
              <a:srgbClr val="1C729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1394460" y="4389120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48079" y="4542739"/>
            <a:ext cx="332842" cy="332842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1"/>
          <p:cNvSpPr/>
          <p:nvPr/>
        </p:nvSpPr>
        <p:spPr>
          <a:xfrm>
            <a:off x="1051560" y="5074920"/>
            <a:ext cx="132588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Add a photo of Nico here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2720340" y="3857822"/>
            <a:ext cx="28803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GB" b="1" dirty="0"/>
              <a:t>Wednesday 22 July 2026  </a:t>
            </a:r>
          </a:p>
          <a:p>
            <a:endParaRPr lang="en-GB" b="1" dirty="0"/>
          </a:p>
          <a:p>
            <a:r>
              <a:rPr lang="en-GB" b="1" dirty="0"/>
              <a:t>1:00 – 2:30pm</a:t>
            </a:r>
          </a:p>
          <a:p>
            <a:endParaRPr lang="en-GB" b="1" dirty="0"/>
          </a:p>
          <a:p>
            <a:r>
              <a:rPr lang="en-GB" dirty="0"/>
              <a:t>In Meeting Room 2 at the Guildhall and Online</a:t>
            </a:r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F7F22E2-4DA1-39C5-8A31-1794DB45BF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914" y="3728005"/>
            <a:ext cx="1759616" cy="229515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0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What is a wetland?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10"/>
          <p:cNvSpPr/>
          <p:nvPr/>
        </p:nvSpPr>
        <p:spPr>
          <a:xfrm>
            <a:off x="658368" y="1188720"/>
            <a:ext cx="10789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Land saturated with water for much of the year — a transition between land and open water, and one of the most biodiverse habitats there is.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0"/>
          <p:cNvSpPr/>
          <p:nvPr/>
        </p:nvSpPr>
        <p:spPr>
          <a:xfrm>
            <a:off x="722376" y="1911096"/>
            <a:ext cx="5047488" cy="3950208"/>
          </a:xfrm>
          <a:prstGeom prst="roundRect">
            <a:avLst>
              <a:gd name="adj" fmla="val 2315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5" name="Google Shape;225;p10" descr="photos/fen_lake_pane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240" y="1965960"/>
            <a:ext cx="4937760" cy="384048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0"/>
          <p:cNvSpPr/>
          <p:nvPr/>
        </p:nvSpPr>
        <p:spPr>
          <a:xfrm>
            <a:off x="777240" y="5806440"/>
            <a:ext cx="493776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100"/>
              <a:buFont typeface="Calibri"/>
              <a:buNone/>
            </a:pPr>
            <a:r>
              <a:rPr lang="en-US" sz="1100" b="0" i="1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A real Fenland wetland</a:t>
            </a:r>
            <a:endParaRPr sz="1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0"/>
          <p:cNvSpPr/>
          <p:nvPr/>
        </p:nvSpPr>
        <p:spPr>
          <a:xfrm>
            <a:off x="5989320" y="1965960"/>
            <a:ext cx="2697480" cy="1792224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0"/>
          <p:cNvSpPr/>
          <p:nvPr/>
        </p:nvSpPr>
        <p:spPr>
          <a:xfrm>
            <a:off x="6190488" y="2185416"/>
            <a:ext cx="603504" cy="603504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9" name="Google Shape;229;p1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35329" y="2330257"/>
            <a:ext cx="313822" cy="313822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10"/>
          <p:cNvSpPr/>
          <p:nvPr/>
        </p:nvSpPr>
        <p:spPr>
          <a:xfrm>
            <a:off x="6885432" y="2167128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Always soggy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10"/>
          <p:cNvSpPr/>
          <p:nvPr/>
        </p:nvSpPr>
        <p:spPr>
          <a:xfrm>
            <a:off x="6190488" y="2898648"/>
            <a:ext cx="233172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Acts like a natural sponge, storing water.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0"/>
          <p:cNvSpPr/>
          <p:nvPr/>
        </p:nvSpPr>
        <p:spPr>
          <a:xfrm>
            <a:off x="8833104" y="1965960"/>
            <a:ext cx="2697480" cy="1792224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0"/>
          <p:cNvSpPr/>
          <p:nvPr/>
        </p:nvSpPr>
        <p:spPr>
          <a:xfrm>
            <a:off x="9034272" y="2185416"/>
            <a:ext cx="603504" cy="603504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4" name="Google Shape;234;p10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79113" y="2330257"/>
            <a:ext cx="313822" cy="313822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10"/>
          <p:cNvSpPr/>
          <p:nvPr/>
        </p:nvSpPr>
        <p:spPr>
          <a:xfrm>
            <a:off x="9729216" y="2167128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Reeds &amp; rushes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10"/>
          <p:cNvSpPr/>
          <p:nvPr/>
        </p:nvSpPr>
        <p:spPr>
          <a:xfrm>
            <a:off x="9034272" y="2898648"/>
            <a:ext cx="233172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Water-tolerant plants that slow and filter flow.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5989320" y="3904488"/>
            <a:ext cx="2697480" cy="1792224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6190488" y="4123944"/>
            <a:ext cx="603504" cy="603504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10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335329" y="4268785"/>
            <a:ext cx="313822" cy="313822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0"/>
          <p:cNvSpPr/>
          <p:nvPr/>
        </p:nvSpPr>
        <p:spPr>
          <a:xfrm>
            <a:off x="6885432" y="4105656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Bursting with life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6190488" y="4837176"/>
            <a:ext cx="233172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Rich biodiversity — birds, amphibians, fish and invertebrates.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8833104" y="3904488"/>
            <a:ext cx="2697480" cy="1792224"/>
          </a:xfrm>
          <a:prstGeom prst="roundRect">
            <a:avLst>
              <a:gd name="adj" fmla="val 6122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9034272" y="4123944"/>
            <a:ext cx="603504" cy="603504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4" name="Google Shape;244;p10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79113" y="4268785"/>
            <a:ext cx="313822" cy="313822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10"/>
          <p:cNvSpPr/>
          <p:nvPr/>
        </p:nvSpPr>
        <p:spPr>
          <a:xfrm>
            <a:off x="9729216" y="4105656"/>
            <a:ext cx="17373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Cleans water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9034272" y="4837176"/>
            <a:ext cx="233172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Vegetation traps sediment and removes pollutants.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story of the Fens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11"/>
          <p:cNvSpPr/>
          <p:nvPr/>
        </p:nvSpPr>
        <p:spPr>
          <a:xfrm>
            <a:off x="658368" y="1143000"/>
            <a:ext cx="10789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700"/>
              <a:buFont typeface="Calibri"/>
              <a:buNone/>
            </a:pPr>
            <a:r>
              <a:rPr lang="en-US" sz="17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The landscape around Cambridge has been transformed by people — it was not always farmland.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4" name="Google Shape;254;p11"/>
          <p:cNvCxnSpPr/>
          <p:nvPr/>
        </p:nvCxnSpPr>
        <p:spPr>
          <a:xfrm>
            <a:off x="1737360" y="2468880"/>
            <a:ext cx="8778240" cy="0"/>
          </a:xfrm>
          <a:prstGeom prst="straightConnector1">
            <a:avLst/>
          </a:prstGeom>
          <a:noFill/>
          <a:ln w="31750" cap="flat" cmpd="sng">
            <a:solidFill>
              <a:srgbClr val="2A9D8F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55" name="Google Shape;255;p11"/>
          <p:cNvSpPr/>
          <p:nvPr/>
        </p:nvSpPr>
        <p:spPr>
          <a:xfrm>
            <a:off x="1143000" y="1920240"/>
            <a:ext cx="1097280" cy="10972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1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17320" y="219456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1"/>
          <p:cNvSpPr/>
          <p:nvPr/>
        </p:nvSpPr>
        <p:spPr>
          <a:xfrm>
            <a:off x="640080" y="310896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C7293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Long ago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1"/>
          <p:cNvSpPr/>
          <p:nvPr/>
        </p:nvSpPr>
        <p:spPr>
          <a:xfrm>
            <a:off x="685800" y="3474720"/>
            <a:ext cx="265176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A vast natural wetland of water, reedbeds and wildlife.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1"/>
          <p:cNvSpPr/>
          <p:nvPr/>
        </p:nvSpPr>
        <p:spPr>
          <a:xfrm>
            <a:off x="3886200" y="1920240"/>
            <a:ext cx="1097280" cy="10972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Google Shape;260;p1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160520" y="219456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1"/>
          <p:cNvSpPr/>
          <p:nvPr/>
        </p:nvSpPr>
        <p:spPr>
          <a:xfrm>
            <a:off x="3383280" y="310896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5C7A89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People drain it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11"/>
          <p:cNvSpPr/>
          <p:nvPr/>
        </p:nvSpPr>
        <p:spPr>
          <a:xfrm>
            <a:off x="3429000" y="3474720"/>
            <a:ext cx="265176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From the 1600s, engineered ditches and pumps drained the water for agriculture.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11"/>
          <p:cNvSpPr/>
          <p:nvPr/>
        </p:nvSpPr>
        <p:spPr>
          <a:xfrm>
            <a:off x="6629400" y="1920240"/>
            <a:ext cx="1097280" cy="10972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11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03720" y="219456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11"/>
          <p:cNvSpPr/>
          <p:nvPr/>
        </p:nvSpPr>
        <p:spPr>
          <a:xfrm>
            <a:off x="6126480" y="310896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A773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57A773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Rich farmland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11"/>
          <p:cNvSpPr/>
          <p:nvPr/>
        </p:nvSpPr>
        <p:spPr>
          <a:xfrm>
            <a:off x="6172200" y="3474720"/>
            <a:ext cx="265176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The drained peat became highly fertile, productive farmland.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9372600" y="1920240"/>
            <a:ext cx="1097280" cy="109728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8" name="Google Shape;268;p11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46920" y="2194560"/>
            <a:ext cx="548640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11"/>
          <p:cNvSpPr/>
          <p:nvPr/>
        </p:nvSpPr>
        <p:spPr>
          <a:xfrm>
            <a:off x="8869680" y="3108960"/>
            <a:ext cx="26517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6F6C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EF6F6C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catch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11"/>
          <p:cNvSpPr/>
          <p:nvPr/>
        </p:nvSpPr>
        <p:spPr>
          <a:xfrm>
            <a:off x="8915400" y="3474720"/>
            <a:ext cx="265176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But exposed peat shrinks and oxidises, so the land sank below the rivers.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1"/>
          <p:cNvSpPr/>
          <p:nvPr/>
        </p:nvSpPr>
        <p:spPr>
          <a:xfrm>
            <a:off x="640080" y="4754880"/>
            <a:ext cx="6766560" cy="1600200"/>
          </a:xfrm>
          <a:prstGeom prst="roundRect">
            <a:avLst>
              <a:gd name="adj" fmla="val 6857"/>
            </a:avLst>
          </a:prstGeom>
          <a:solidFill>
            <a:srgbClr val="3E7D52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1"/>
          <p:cNvSpPr/>
          <p:nvPr/>
        </p:nvSpPr>
        <p:spPr>
          <a:xfrm>
            <a:off x="868680" y="4983480"/>
            <a:ext cx="777240" cy="77724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3" name="Google Shape;273;p11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5218" y="5170018"/>
            <a:ext cx="404165" cy="40416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1"/>
          <p:cNvSpPr/>
          <p:nvPr/>
        </p:nvSpPr>
        <p:spPr>
          <a:xfrm>
            <a:off x="1783080" y="4937760"/>
            <a:ext cx="5486400" cy="1325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Over to you:  </a:t>
            </a: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can you name a very </a:t>
            </a:r>
            <a:r>
              <a:rPr lang="en-US" sz="14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OLD </a:t>
            </a: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settlement in the Fens, and a much </a:t>
            </a:r>
            <a:r>
              <a:rPr lang="en-US" sz="14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NEW </a:t>
            </a:r>
            <a:r>
              <a:rPr lang="en-US" sz="14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one? (For example Ely, Wicken or Whittlesea — versus a recent development.)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11"/>
          <p:cNvSpPr/>
          <p:nvPr/>
        </p:nvSpPr>
        <p:spPr>
          <a:xfrm>
            <a:off x="9235440" y="5052060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" name="Google Shape;277;p11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389059" y="5205679"/>
            <a:ext cx="332842" cy="332842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1"/>
          <p:cNvSpPr/>
          <p:nvPr/>
        </p:nvSpPr>
        <p:spPr>
          <a:xfrm>
            <a:off x="7772400" y="5737860"/>
            <a:ext cx="35661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Add photos: Holme Fen, Wicken Fen, River Cam, Ouse, Nene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Google Shape;474;p18">
            <a:extLst>
              <a:ext uri="{FF2B5EF4-FFF2-40B4-BE49-F238E27FC236}">
                <a16:creationId xmlns:a16="http://schemas.microsoft.com/office/drawing/2014/main" id="{3BC1D08B-2E70-54CF-F2D3-DCF44AC6E487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 l="24094" t="33237" r="21587" b="30804"/>
          <a:stretch>
            <a:fillRect/>
          </a:stretch>
        </p:blipFill>
        <p:spPr>
          <a:xfrm>
            <a:off x="7726680" y="4745083"/>
            <a:ext cx="3749040" cy="16099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2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sinking land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2"/>
          <p:cNvSpPr/>
          <p:nvPr/>
        </p:nvSpPr>
        <p:spPr>
          <a:xfrm>
            <a:off x="658368" y="1143000"/>
            <a:ext cx="10789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600"/>
              <a:buFont typeface="Calibri"/>
              <a:buNone/>
            </a:pPr>
            <a:r>
              <a:rPr lang="en-US" sz="16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When peat dries out it shrinks and oxidises, lowering the land surface. At Holme Fen this subsidence has been measured for over 170 years.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12"/>
          <p:cNvSpPr/>
          <p:nvPr/>
        </p:nvSpPr>
        <p:spPr>
          <a:xfrm>
            <a:off x="640055" y="1814630"/>
            <a:ext cx="3200400" cy="4114800"/>
          </a:xfrm>
          <a:prstGeom prst="roundRect">
            <a:avLst>
              <a:gd name="adj" fmla="val 2857"/>
            </a:avLst>
          </a:prstGeom>
          <a:solidFill>
            <a:srgbClr val="E5EEF1"/>
          </a:solidFill>
          <a:ln w="19050" cap="flat" cmpd="sng">
            <a:solidFill>
              <a:srgbClr val="1C729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2"/>
          <p:cNvSpPr/>
          <p:nvPr/>
        </p:nvSpPr>
        <p:spPr>
          <a:xfrm>
            <a:off x="822960" y="4023360"/>
            <a:ext cx="283464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12"/>
          <p:cNvSpPr/>
          <p:nvPr/>
        </p:nvSpPr>
        <p:spPr>
          <a:xfrm>
            <a:off x="4023360" y="1740059"/>
            <a:ext cx="3657600" cy="4200841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2"/>
          <p:cNvSpPr/>
          <p:nvPr/>
        </p:nvSpPr>
        <p:spPr>
          <a:xfrm>
            <a:off x="4206240" y="1920240"/>
            <a:ext cx="32918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C7293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How big is 4 metres?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12"/>
          <p:cNvSpPr/>
          <p:nvPr/>
        </p:nvSpPr>
        <p:spPr>
          <a:xfrm>
            <a:off x="4609033" y="4389120"/>
            <a:ext cx="291694" cy="291694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2"/>
          <p:cNvSpPr/>
          <p:nvPr/>
        </p:nvSpPr>
        <p:spPr>
          <a:xfrm>
            <a:off x="4582516" y="4680814"/>
            <a:ext cx="344729" cy="1034186"/>
          </a:xfrm>
          <a:prstGeom prst="roundRect">
            <a:avLst>
              <a:gd name="adj" fmla="val 13263"/>
            </a:avLst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2"/>
          <p:cNvSpPr/>
          <p:nvPr/>
        </p:nvSpPr>
        <p:spPr>
          <a:xfrm>
            <a:off x="4609033" y="3354934"/>
            <a:ext cx="291694" cy="291694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2"/>
          <p:cNvSpPr/>
          <p:nvPr/>
        </p:nvSpPr>
        <p:spPr>
          <a:xfrm>
            <a:off x="4582516" y="3646628"/>
            <a:ext cx="344729" cy="742492"/>
          </a:xfrm>
          <a:prstGeom prst="roundRect">
            <a:avLst>
              <a:gd name="adj" fmla="val 13263"/>
            </a:avLst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4622096" y="2611069"/>
            <a:ext cx="291694" cy="291694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12"/>
          <p:cNvSpPr/>
          <p:nvPr/>
        </p:nvSpPr>
        <p:spPr>
          <a:xfrm>
            <a:off x="4605146" y="2902120"/>
            <a:ext cx="308643" cy="453827"/>
          </a:xfrm>
          <a:prstGeom prst="roundRect">
            <a:avLst>
              <a:gd name="adj" fmla="val 13263"/>
            </a:avLst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96" name="Google Shape;296;p12"/>
          <p:cNvCxnSpPr/>
          <p:nvPr/>
        </p:nvCxnSpPr>
        <p:spPr>
          <a:xfrm>
            <a:off x="5669280" y="2756916"/>
            <a:ext cx="0" cy="2958084"/>
          </a:xfrm>
          <a:prstGeom prst="straightConnector1">
            <a:avLst/>
          </a:prstGeom>
          <a:noFill/>
          <a:ln w="25400" cap="flat" cmpd="sng">
            <a:solidFill>
              <a:srgbClr val="EF6F6C"/>
            </a:solidFill>
            <a:prstDash val="solid"/>
            <a:round/>
            <a:headEnd type="triangle" w="med" len="med"/>
            <a:tailEnd type="triangle" w="med" len="med"/>
          </a:ln>
        </p:spPr>
      </p:cxnSp>
      <p:sp>
        <p:nvSpPr>
          <p:cNvPr id="297" name="Google Shape;297;p12"/>
          <p:cNvSpPr/>
          <p:nvPr/>
        </p:nvSpPr>
        <p:spPr>
          <a:xfrm>
            <a:off x="5806440" y="3991356"/>
            <a:ext cx="12801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6F6C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EF6F6C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≈ 4 m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5018684" y="2331720"/>
            <a:ext cx="2525115" cy="4251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50"/>
              <a:buFont typeface="Calibri"/>
              <a:buNone/>
            </a:pPr>
            <a:r>
              <a:rPr lang="en-US" sz="1250" b="0" i="1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More than TWO Adults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50"/>
              <a:buFont typeface="Calibri"/>
              <a:buNone/>
            </a:pPr>
            <a:r>
              <a:rPr lang="en-US" sz="1250" b="0" i="1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standing on each other's shoulders!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12"/>
          <p:cNvSpPr/>
          <p:nvPr/>
        </p:nvSpPr>
        <p:spPr>
          <a:xfrm>
            <a:off x="7863840" y="1733987"/>
            <a:ext cx="3657600" cy="2018426"/>
          </a:xfrm>
          <a:prstGeom prst="roundRect">
            <a:avLst>
              <a:gd name="adj" fmla="val 5581"/>
            </a:avLst>
          </a:prstGeom>
          <a:solidFill>
            <a:srgbClr val="16425B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2"/>
          <p:cNvSpPr/>
          <p:nvPr/>
        </p:nvSpPr>
        <p:spPr>
          <a:xfrm>
            <a:off x="8092440" y="2011680"/>
            <a:ext cx="731520" cy="73152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" name="Google Shape;301;p1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68005" y="218724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12"/>
          <p:cNvSpPr/>
          <p:nvPr/>
        </p:nvSpPr>
        <p:spPr>
          <a:xfrm>
            <a:off x="9081443" y="1847088"/>
            <a:ext cx="2325697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Holme Fen Post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2"/>
          <p:cNvSpPr/>
          <p:nvPr/>
        </p:nvSpPr>
        <p:spPr>
          <a:xfrm>
            <a:off x="9081443" y="2377989"/>
            <a:ext cx="2157248" cy="96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In 1848 an iron post was driven in until its top was level with the ground. The surface has since dropped roughly 4 metres, leaving the post standing well clear of the land.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p12"/>
          <p:cNvSpPr/>
          <p:nvPr/>
        </p:nvSpPr>
        <p:spPr>
          <a:xfrm>
            <a:off x="7863840" y="3886200"/>
            <a:ext cx="3657600" cy="2011680"/>
          </a:xfrm>
          <a:prstGeom prst="roundRect">
            <a:avLst>
              <a:gd name="adj" fmla="val 4545"/>
            </a:avLst>
          </a:prstGeom>
          <a:solidFill>
            <a:srgbClr val="3E7D52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2"/>
          <p:cNvSpPr/>
          <p:nvPr/>
        </p:nvSpPr>
        <p:spPr>
          <a:xfrm>
            <a:off x="8065008" y="4087368"/>
            <a:ext cx="566928" cy="566928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1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01071" y="4223431"/>
            <a:ext cx="294803" cy="294803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12"/>
          <p:cNvSpPr/>
          <p:nvPr/>
        </p:nvSpPr>
        <p:spPr>
          <a:xfrm>
            <a:off x="9102340" y="4087368"/>
            <a:ext cx="2281939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250"/>
              <a:buFont typeface="Calibri"/>
              <a:buNone/>
            </a:pPr>
            <a:r>
              <a:rPr lang="en-US" sz="125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DID YOU KNOW?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2"/>
          <p:cNvSpPr/>
          <p:nvPr/>
        </p:nvSpPr>
        <p:spPr>
          <a:xfrm>
            <a:off x="9102340" y="4416552"/>
            <a:ext cx="2236220" cy="89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Holme Fen is now the lowest land point in Great Britain — about 2.75 m below sea level.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31850" y="4067103"/>
            <a:ext cx="939896" cy="1595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2" descr="The image shows a man standing next to a tall, green telephone pole in a wooded, leafy area with bare trees.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 l="-1" t="2143" r="255" b="464"/>
          <a:stretch/>
        </p:blipFill>
        <p:spPr>
          <a:xfrm>
            <a:off x="613537" y="1740059"/>
            <a:ext cx="3226715" cy="420084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12" descr="The image shows a man standing next to a tall, green telephone pole in a wooded, leafy area with bare trees.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 l="-1" t="2143" r="255" b="464"/>
          <a:stretch/>
        </p:blipFill>
        <p:spPr>
          <a:xfrm>
            <a:off x="8068584" y="1974117"/>
            <a:ext cx="849640" cy="12739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" name="Google Shape;317;p13" descr="photos/fen_lake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8" name="Google Shape;318;p1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D">
              <a:alpha val="27843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13"/>
          <p:cNvSpPr/>
          <p:nvPr/>
        </p:nvSpPr>
        <p:spPr>
          <a:xfrm>
            <a:off x="0" y="5760720"/>
            <a:ext cx="12191695" cy="1097280"/>
          </a:xfrm>
          <a:prstGeom prst="rect">
            <a:avLst/>
          </a:prstGeom>
          <a:solidFill>
            <a:srgbClr val="16425B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3"/>
          <p:cNvSpPr/>
          <p:nvPr/>
        </p:nvSpPr>
        <p:spPr>
          <a:xfrm>
            <a:off x="640080" y="411480"/>
            <a:ext cx="100584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Why does it flood?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3"/>
          <p:cNvSpPr/>
          <p:nvPr/>
        </p:nvSpPr>
        <p:spPr>
          <a:xfrm>
            <a:off x="658368" y="1143000"/>
            <a:ext cx="10058400" cy="45720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Because the land has sunk, many Fen rivers now sit HIGHER than the fields beside them.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13"/>
          <p:cNvSpPr/>
          <p:nvPr/>
        </p:nvSpPr>
        <p:spPr>
          <a:xfrm>
            <a:off x="640080" y="1691640"/>
            <a:ext cx="694944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13"/>
          <p:cNvSpPr/>
          <p:nvPr/>
        </p:nvSpPr>
        <p:spPr>
          <a:xfrm>
            <a:off x="914400" y="4251960"/>
            <a:ext cx="2194560" cy="1051560"/>
          </a:xfrm>
          <a:prstGeom prst="rect">
            <a:avLst/>
          </a:prstGeom>
          <a:solidFill>
            <a:srgbClr val="DDB8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13"/>
          <p:cNvSpPr/>
          <p:nvPr/>
        </p:nvSpPr>
        <p:spPr>
          <a:xfrm>
            <a:off x="3291840" y="2880360"/>
            <a:ext cx="1737360" cy="2423160"/>
          </a:xfrm>
          <a:prstGeom prst="rect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3"/>
          <p:cNvSpPr/>
          <p:nvPr/>
        </p:nvSpPr>
        <p:spPr>
          <a:xfrm>
            <a:off x="3520440" y="3063240"/>
            <a:ext cx="1280160" cy="822960"/>
          </a:xfrm>
          <a:prstGeom prst="rect">
            <a:avLst/>
          </a:prstGeom>
          <a:solidFill>
            <a:srgbClr val="2E86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3"/>
          <p:cNvSpPr/>
          <p:nvPr/>
        </p:nvSpPr>
        <p:spPr>
          <a:xfrm>
            <a:off x="5212080" y="4251960"/>
            <a:ext cx="2194560" cy="1051560"/>
          </a:xfrm>
          <a:prstGeom prst="rect">
            <a:avLst/>
          </a:prstGeom>
          <a:solidFill>
            <a:srgbClr val="DDB89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p13"/>
          <p:cNvSpPr/>
          <p:nvPr/>
        </p:nvSpPr>
        <p:spPr>
          <a:xfrm>
            <a:off x="2971800" y="4069080"/>
            <a:ext cx="502920" cy="502920"/>
          </a:xfrm>
          <a:prstGeom prst="ellipse">
            <a:avLst/>
          </a:prstGeom>
          <a:solidFill>
            <a:srgbClr val="5C7A8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p1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35808" y="4133088"/>
            <a:ext cx="374904" cy="3749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p13"/>
          <p:cNvCxnSpPr/>
          <p:nvPr/>
        </p:nvCxnSpPr>
        <p:spPr>
          <a:xfrm rot="10800000" flipH="1">
            <a:off x="2926080" y="3337560"/>
            <a:ext cx="411480" cy="822960"/>
          </a:xfrm>
          <a:prstGeom prst="straightConnector1">
            <a:avLst/>
          </a:prstGeom>
          <a:noFill/>
          <a:ln w="31750" cap="flat" cmpd="sng">
            <a:solidFill>
              <a:srgbClr val="EF6F6C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330" name="Google Shape;330;p1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35040" y="3749040"/>
            <a:ext cx="457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3"/>
          <p:cNvSpPr/>
          <p:nvPr/>
        </p:nvSpPr>
        <p:spPr>
          <a:xfrm>
            <a:off x="3108960" y="2468880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86AB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2E86AB"/>
                </a:solidFill>
                <a:latin typeface="Calibri"/>
                <a:ea typeface="Calibri"/>
                <a:cs typeface="Calibri"/>
                <a:sym typeface="Calibri"/>
              </a:rPr>
              <a:t>River up here!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13"/>
          <p:cNvSpPr/>
          <p:nvPr/>
        </p:nvSpPr>
        <p:spPr>
          <a:xfrm>
            <a:off x="914400" y="4846320"/>
            <a:ext cx="21945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250"/>
              <a:buFont typeface="Calibri"/>
              <a:buNone/>
            </a:pPr>
            <a:r>
              <a:rPr lang="en-US" sz="1250" b="1" i="0" u="none" strike="noStrike" cap="none">
                <a:solidFill>
                  <a:srgbClr val="16425B"/>
                </a:solidFill>
                <a:latin typeface="Calibri"/>
                <a:ea typeface="Calibri"/>
                <a:cs typeface="Calibri"/>
                <a:sym typeface="Calibri"/>
              </a:rPr>
              <a:t>Low field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3"/>
          <p:cNvSpPr/>
          <p:nvPr/>
        </p:nvSpPr>
        <p:spPr>
          <a:xfrm>
            <a:off x="5212080" y="4846320"/>
            <a:ext cx="21945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250"/>
              <a:buFont typeface="Calibri"/>
              <a:buNone/>
            </a:pPr>
            <a:r>
              <a:rPr lang="en-US" sz="1250" b="1" i="0" u="none" strike="noStrike" cap="none">
                <a:solidFill>
                  <a:srgbClr val="16425B"/>
                </a:solidFill>
                <a:latin typeface="Calibri"/>
                <a:ea typeface="Calibri"/>
                <a:cs typeface="Calibri"/>
                <a:sym typeface="Calibri"/>
              </a:rPr>
              <a:t>Low field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3"/>
          <p:cNvSpPr/>
          <p:nvPr/>
        </p:nvSpPr>
        <p:spPr>
          <a:xfrm>
            <a:off x="1874520" y="3200400"/>
            <a:ext cx="14630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6F6C"/>
              </a:buClr>
              <a:buSzPts val="1050"/>
              <a:buFont typeface="Calibri"/>
              <a:buNone/>
            </a:pPr>
            <a:r>
              <a:rPr lang="en-US" sz="1050" b="0" i="1" u="none" strike="noStrike" cap="none">
                <a:solidFill>
                  <a:srgbClr val="EF6F6C"/>
                </a:solidFill>
                <a:latin typeface="Calibri"/>
                <a:ea typeface="Calibri"/>
                <a:cs typeface="Calibri"/>
                <a:sym typeface="Calibri"/>
              </a:rPr>
              <a:t>Pump lifts water UP</a:t>
            </a:r>
            <a:endParaRPr sz="10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3"/>
          <p:cNvSpPr/>
          <p:nvPr/>
        </p:nvSpPr>
        <p:spPr>
          <a:xfrm>
            <a:off x="914400" y="5513832"/>
            <a:ext cx="640080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150"/>
              <a:buFont typeface="Calibri"/>
              <a:buNone/>
            </a:pPr>
            <a:r>
              <a:rPr lang="en-US" sz="1150" b="0" i="1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The land sank, but the rivers stayed up — held in by banks called embankments.</a:t>
            </a:r>
            <a:endParaRPr sz="11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3"/>
          <p:cNvSpPr/>
          <p:nvPr/>
        </p:nvSpPr>
        <p:spPr>
          <a:xfrm>
            <a:off x="7863840" y="1691640"/>
            <a:ext cx="3703320" cy="1965960"/>
          </a:xfrm>
          <a:prstGeom prst="roundRect">
            <a:avLst>
              <a:gd name="adj" fmla="val 5581"/>
            </a:avLst>
          </a:prstGeom>
          <a:solidFill>
            <a:srgbClr val="16425B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p13"/>
          <p:cNvSpPr/>
          <p:nvPr/>
        </p:nvSpPr>
        <p:spPr>
          <a:xfrm>
            <a:off x="8138160" y="1920240"/>
            <a:ext cx="731520" cy="73152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13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13725" y="209580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13"/>
          <p:cNvSpPr/>
          <p:nvPr/>
        </p:nvSpPr>
        <p:spPr>
          <a:xfrm>
            <a:off x="8961120" y="2011680"/>
            <a:ext cx="237744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When the rain pours…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13"/>
          <p:cNvSpPr/>
          <p:nvPr/>
        </p:nvSpPr>
        <p:spPr>
          <a:xfrm>
            <a:off x="8138160" y="2606040"/>
            <a:ext cx="3200400" cy="96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If a raised river overtops or an embankment is breached, water floods the low-lying land and homes below it.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3"/>
          <p:cNvSpPr/>
          <p:nvPr/>
        </p:nvSpPr>
        <p:spPr>
          <a:xfrm>
            <a:off x="7863840" y="3794760"/>
            <a:ext cx="3703320" cy="2011680"/>
          </a:xfrm>
          <a:prstGeom prst="roundRect">
            <a:avLst>
              <a:gd name="adj" fmla="val 4545"/>
            </a:avLst>
          </a:prstGeom>
          <a:solidFill>
            <a:srgbClr val="3E7D52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13"/>
          <p:cNvSpPr/>
          <p:nvPr/>
        </p:nvSpPr>
        <p:spPr>
          <a:xfrm>
            <a:off x="8065008" y="3995928"/>
            <a:ext cx="566928" cy="566928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3" name="Google Shape;343;p13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201071" y="4131991"/>
            <a:ext cx="294803" cy="294803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3"/>
          <p:cNvSpPr/>
          <p:nvPr/>
        </p:nvSpPr>
        <p:spPr>
          <a:xfrm>
            <a:off x="8732520" y="3995928"/>
            <a:ext cx="26974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250"/>
              <a:buFont typeface="Calibri"/>
              <a:buNone/>
            </a:pPr>
            <a:r>
              <a:rPr lang="en-US" sz="125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DID YOU KNOW?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3"/>
          <p:cNvSpPr/>
          <p:nvPr/>
        </p:nvSpPr>
        <p:spPr>
          <a:xfrm>
            <a:off x="8732520" y="4325112"/>
            <a:ext cx="26517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Pumps run almost constantly to lift water UP into the rivers — reversing the way water would naturally drain.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14" descr="photos/lily_kayak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4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D">
              <a:alpha val="25882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14"/>
          <p:cNvSpPr/>
          <p:nvPr/>
        </p:nvSpPr>
        <p:spPr>
          <a:xfrm>
            <a:off x="0" y="0"/>
            <a:ext cx="12191695" cy="1554480"/>
          </a:xfrm>
          <a:prstGeom prst="rect">
            <a:avLst/>
          </a:prstGeom>
          <a:solidFill>
            <a:srgbClr val="16425B">
              <a:alpha val="7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14"/>
          <p:cNvSpPr/>
          <p:nvPr/>
        </p:nvSpPr>
        <p:spPr>
          <a:xfrm>
            <a:off x="640080" y="365760"/>
            <a:ext cx="100584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Wetlands to the rescue!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14"/>
          <p:cNvSpPr/>
          <p:nvPr/>
        </p:nvSpPr>
        <p:spPr>
          <a:xfrm>
            <a:off x="658368" y="1097280"/>
            <a:ext cx="10515600" cy="45720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Wetlands act like a sponge — storing storm water and releasing it slowly, which lowers and delays flood peaks.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4"/>
          <p:cNvSpPr/>
          <p:nvPr/>
        </p:nvSpPr>
        <p:spPr>
          <a:xfrm>
            <a:off x="640080" y="1828800"/>
            <a:ext cx="2706624" cy="320040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14"/>
          <p:cNvSpPr/>
          <p:nvPr/>
        </p:nvSpPr>
        <p:spPr>
          <a:xfrm>
            <a:off x="1508760" y="2103120"/>
            <a:ext cx="960120" cy="96012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p1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9189" y="233354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p14"/>
          <p:cNvSpPr/>
          <p:nvPr/>
        </p:nvSpPr>
        <p:spPr>
          <a:xfrm>
            <a:off x="822960" y="3154680"/>
            <a:ext cx="23408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Soaks it up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4"/>
          <p:cNvSpPr/>
          <p:nvPr/>
        </p:nvSpPr>
        <p:spPr>
          <a:xfrm>
            <a:off x="841248" y="3611880"/>
            <a:ext cx="2304288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Saturated ground and peat store large volumes of water.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4"/>
          <p:cNvSpPr/>
          <p:nvPr/>
        </p:nvSpPr>
        <p:spPr>
          <a:xfrm>
            <a:off x="3438144" y="1828800"/>
            <a:ext cx="2706624" cy="320040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4"/>
          <p:cNvSpPr/>
          <p:nvPr/>
        </p:nvSpPr>
        <p:spPr>
          <a:xfrm>
            <a:off x="4306824" y="2103120"/>
            <a:ext cx="960120" cy="960120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3" name="Google Shape;363;p1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37253" y="233354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14"/>
          <p:cNvSpPr/>
          <p:nvPr/>
        </p:nvSpPr>
        <p:spPr>
          <a:xfrm>
            <a:off x="3621024" y="3154680"/>
            <a:ext cx="23408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Slows it down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3639312" y="3611880"/>
            <a:ext cx="2304288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Vegetation slows runoff so rivers rise more gradually.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14"/>
          <p:cNvSpPr/>
          <p:nvPr/>
        </p:nvSpPr>
        <p:spPr>
          <a:xfrm>
            <a:off x="6236208" y="1828800"/>
            <a:ext cx="2706624" cy="320040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14"/>
          <p:cNvSpPr/>
          <p:nvPr/>
        </p:nvSpPr>
        <p:spPr>
          <a:xfrm>
            <a:off x="7104888" y="2103120"/>
            <a:ext cx="960120" cy="960120"/>
          </a:xfrm>
          <a:prstGeom prst="ellipse">
            <a:avLst/>
          </a:prstGeom>
          <a:solidFill>
            <a:srgbClr val="EF6F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8" name="Google Shape;368;p14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35317" y="233354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14"/>
          <p:cNvSpPr/>
          <p:nvPr/>
        </p:nvSpPr>
        <p:spPr>
          <a:xfrm>
            <a:off x="6419088" y="3154680"/>
            <a:ext cx="23408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Protects homes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14"/>
          <p:cNvSpPr/>
          <p:nvPr/>
        </p:nvSpPr>
        <p:spPr>
          <a:xfrm>
            <a:off x="6437376" y="3611880"/>
            <a:ext cx="2304288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Lower flood risk for towns, farmland and infrastructure.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14"/>
          <p:cNvSpPr/>
          <p:nvPr/>
        </p:nvSpPr>
        <p:spPr>
          <a:xfrm>
            <a:off x="9034272" y="1828800"/>
            <a:ext cx="2706624" cy="320040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4"/>
          <p:cNvSpPr/>
          <p:nvPr/>
        </p:nvSpPr>
        <p:spPr>
          <a:xfrm>
            <a:off x="9902952" y="2103120"/>
            <a:ext cx="960120" cy="960120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3" name="Google Shape;373;p14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33381" y="233354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14"/>
          <p:cNvSpPr/>
          <p:nvPr/>
        </p:nvSpPr>
        <p:spPr>
          <a:xfrm>
            <a:off x="9217152" y="3154680"/>
            <a:ext cx="23408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Homes for wildlife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5" name="Google Shape;375;p14"/>
          <p:cNvSpPr/>
          <p:nvPr/>
        </p:nvSpPr>
        <p:spPr>
          <a:xfrm>
            <a:off x="9235440" y="3611880"/>
            <a:ext cx="2304288" cy="128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Cleaner water and restored habitat for wildlife.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6" name="Google Shape;376;p14"/>
          <p:cNvSpPr/>
          <p:nvPr/>
        </p:nvSpPr>
        <p:spPr>
          <a:xfrm>
            <a:off x="640080" y="5212080"/>
            <a:ext cx="10908792" cy="1234440"/>
          </a:xfrm>
          <a:prstGeom prst="roundRect">
            <a:avLst>
              <a:gd name="adj" fmla="val 7407"/>
            </a:avLst>
          </a:prstGeom>
          <a:solidFill>
            <a:srgbClr val="3E7D52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14"/>
          <p:cNvSpPr/>
          <p:nvPr/>
        </p:nvSpPr>
        <p:spPr>
          <a:xfrm>
            <a:off x="841248" y="5413248"/>
            <a:ext cx="566928" cy="566928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Google Shape;378;p14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7311" y="5549311"/>
            <a:ext cx="294803" cy="294803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14"/>
          <p:cNvSpPr/>
          <p:nvPr/>
        </p:nvSpPr>
        <p:spPr>
          <a:xfrm>
            <a:off x="1508760" y="5413248"/>
            <a:ext cx="99029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250"/>
              <a:buFont typeface="Calibri"/>
              <a:buNone/>
            </a:pPr>
            <a:r>
              <a:rPr lang="en-US" sz="125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DID YOU KNOW?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0" name="Google Shape;380;p14"/>
          <p:cNvSpPr/>
          <p:nvPr/>
        </p:nvSpPr>
        <p:spPr>
          <a:xfrm>
            <a:off x="1508760" y="5742432"/>
            <a:ext cx="9857232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A single hectare of healthy wetland (roughly a rugby pitch) can store millions of litres of water while supporting thousands of species — a low-cost, multi-benefit form of flood management.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B"/>
        </a:solidFill>
        <a:effectLst/>
      </p:bgPr>
    </p:bg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6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Two kinds of ground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6"/>
          <p:cNvSpPr/>
          <p:nvPr/>
        </p:nvSpPr>
        <p:spPr>
          <a:xfrm>
            <a:off x="658368" y="1143000"/>
            <a:ext cx="10789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700"/>
              <a:buFont typeface="Calibri"/>
              <a:buNone/>
            </a:pPr>
            <a:r>
              <a:rPr lang="en-US" sz="17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Compare what happens to rainfall on hard, drained ground versus a functioning wetland.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8" name="Google Shape;388;p16"/>
          <p:cNvSpPr/>
          <p:nvPr/>
        </p:nvSpPr>
        <p:spPr>
          <a:xfrm>
            <a:off x="640080" y="1828800"/>
            <a:ext cx="534924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6"/>
          <p:cNvSpPr/>
          <p:nvPr/>
        </p:nvSpPr>
        <p:spPr>
          <a:xfrm>
            <a:off x="868680" y="2057400"/>
            <a:ext cx="4892040" cy="1737360"/>
          </a:xfrm>
          <a:prstGeom prst="roundRect">
            <a:avLst>
              <a:gd name="adj" fmla="val 4211"/>
            </a:avLst>
          </a:prstGeom>
          <a:solidFill>
            <a:srgbClr val="6B422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16"/>
          <p:cNvSpPr/>
          <p:nvPr/>
        </p:nvSpPr>
        <p:spPr>
          <a:xfrm>
            <a:off x="2857500" y="2697480"/>
            <a:ext cx="914400" cy="914400"/>
          </a:xfrm>
          <a:prstGeom prst="ellipse">
            <a:avLst/>
          </a:prstGeom>
          <a:solidFill>
            <a:srgbClr val="8A624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1" name="Google Shape;391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76956" y="291693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16"/>
          <p:cNvSpPr/>
          <p:nvPr/>
        </p:nvSpPr>
        <p:spPr>
          <a:xfrm>
            <a:off x="868680" y="38404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B4226"/>
              </a:buClr>
              <a:buSzPts val="1800"/>
              <a:buFont typeface="Bookman Old Style"/>
              <a:buNone/>
            </a:pPr>
            <a:r>
              <a:rPr lang="en-US" sz="1800" b="1" i="0" u="none" strike="noStrike" cap="none">
                <a:solidFill>
                  <a:srgbClr val="6B422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Hard, drained land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16"/>
          <p:cNvSpPr/>
          <p:nvPr/>
        </p:nvSpPr>
        <p:spPr>
          <a:xfrm>
            <a:off x="1280160" y="4343400"/>
            <a:ext cx="448056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500"/>
              <a:buFont typeface="Calibri"/>
              <a:buChar char="•"/>
            </a:pPr>
            <a:r>
              <a:rPr lang="en-US" sz="1500" b="1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Rain runs straight off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B3A4B"/>
              </a:buClr>
              <a:buSzPts val="1500"/>
              <a:buFont typeface="Calibri"/>
              <a:buChar char="•"/>
            </a:pPr>
            <a:r>
              <a:rPr lang="en-US" sz="15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Rivers fill up FAST → floods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B3A4B"/>
              </a:buClr>
              <a:buSzPts val="1500"/>
              <a:buFont typeface="Calibri"/>
              <a:buChar char="•"/>
            </a:pPr>
            <a:r>
              <a:rPr lang="en-US" sz="15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Soil and dirt wash away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Google Shape;394;p16"/>
          <p:cNvSpPr/>
          <p:nvPr/>
        </p:nvSpPr>
        <p:spPr>
          <a:xfrm>
            <a:off x="6172200" y="1828800"/>
            <a:ext cx="5349240" cy="4114800"/>
          </a:xfrm>
          <a:prstGeom prst="roundRect">
            <a:avLst>
              <a:gd name="adj" fmla="val 2667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p16" descr="photos/lily_kayak_panel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00800" y="2057400"/>
            <a:ext cx="4892040" cy="1737360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6"/>
          <p:cNvSpPr/>
          <p:nvPr/>
        </p:nvSpPr>
        <p:spPr>
          <a:xfrm>
            <a:off x="6400800" y="3840480"/>
            <a:ext cx="48920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A773"/>
              </a:buClr>
              <a:buSzPts val="1800"/>
              <a:buFont typeface="Bookman Old Style"/>
              <a:buNone/>
            </a:pPr>
            <a:r>
              <a:rPr lang="en-US" sz="1800" b="1" i="0" u="none" strike="noStrike" cap="none">
                <a:solidFill>
                  <a:srgbClr val="57A773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Soft, green wetland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6"/>
          <p:cNvSpPr/>
          <p:nvPr/>
        </p:nvSpPr>
        <p:spPr>
          <a:xfrm>
            <a:off x="6766560" y="4343400"/>
            <a:ext cx="4480560" cy="1463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500"/>
              <a:buFont typeface="Calibri"/>
              <a:buChar char="•"/>
            </a:pPr>
            <a:r>
              <a:rPr lang="en-US" sz="1500" b="1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Rain is soaked up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B3A4B"/>
              </a:buClr>
              <a:buSzPts val="1500"/>
              <a:buFont typeface="Calibri"/>
              <a:buChar char="•"/>
            </a:pPr>
            <a:r>
              <a:rPr lang="en-US" sz="15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Rivers fill SLOWLY → fewer floods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1B3A4B"/>
              </a:buClr>
              <a:buSzPts val="1500"/>
              <a:buFont typeface="Calibri"/>
              <a:buChar char="•"/>
            </a:pPr>
            <a:r>
              <a:rPr lang="en-US" sz="15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Water comes out clean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4EC"/>
        </a:solidFill>
        <a:effectLst/>
      </p:bgPr>
    </p:bg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7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E7D52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3E7D52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 raindrop's journey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7"/>
          <p:cNvSpPr/>
          <p:nvPr/>
        </p:nvSpPr>
        <p:spPr>
          <a:xfrm>
            <a:off x="658368" y="1143000"/>
            <a:ext cx="107899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700"/>
              <a:buFont typeface="Calibri"/>
              <a:buNone/>
            </a:pPr>
            <a:r>
              <a:rPr lang="en-US" sz="17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Trace a single raindrop through a healthy wetland system, where natural processes do the work.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7"/>
          <p:cNvSpPr/>
          <p:nvPr/>
        </p:nvSpPr>
        <p:spPr>
          <a:xfrm>
            <a:off x="548640" y="1874520"/>
            <a:ext cx="11064240" cy="3108960"/>
          </a:xfrm>
          <a:prstGeom prst="roundRect">
            <a:avLst>
              <a:gd name="adj" fmla="val 3529"/>
            </a:avLst>
          </a:prstGeom>
          <a:solidFill>
            <a:srgbClr val="D7EBD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17"/>
          <p:cNvSpPr/>
          <p:nvPr/>
        </p:nvSpPr>
        <p:spPr>
          <a:xfrm>
            <a:off x="777240" y="2103120"/>
            <a:ext cx="1993392" cy="269748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17"/>
          <p:cNvSpPr/>
          <p:nvPr/>
        </p:nvSpPr>
        <p:spPr>
          <a:xfrm>
            <a:off x="1316736" y="2331720"/>
            <a:ext cx="914400" cy="91440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8" name="Google Shape;408;p17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6192" y="25511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409" name="Google Shape;409;p17"/>
          <p:cNvSpPr/>
          <p:nvPr/>
        </p:nvSpPr>
        <p:spPr>
          <a:xfrm>
            <a:off x="2203704" y="2286000"/>
            <a:ext cx="457200" cy="457200"/>
          </a:xfrm>
          <a:prstGeom prst="ellipse">
            <a:avLst/>
          </a:prstGeom>
          <a:solidFill>
            <a:srgbClr val="3E7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17"/>
          <p:cNvSpPr/>
          <p:nvPr/>
        </p:nvSpPr>
        <p:spPr>
          <a:xfrm>
            <a:off x="2203704" y="22860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p17"/>
          <p:cNvSpPr/>
          <p:nvPr/>
        </p:nvSpPr>
        <p:spPr>
          <a:xfrm>
            <a:off x="868680" y="3383280"/>
            <a:ext cx="181051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Rain falls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p17"/>
          <p:cNvSpPr/>
          <p:nvPr/>
        </p:nvSpPr>
        <p:spPr>
          <a:xfrm>
            <a:off x="886968" y="3794760"/>
            <a:ext cx="1773936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on fields and wet places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3" name="Google Shape;413;p17"/>
          <p:cNvCxnSpPr/>
          <p:nvPr/>
        </p:nvCxnSpPr>
        <p:spPr>
          <a:xfrm>
            <a:off x="2779776" y="2788920"/>
            <a:ext cx="201168" cy="0"/>
          </a:xfrm>
          <a:prstGeom prst="straightConnector1">
            <a:avLst/>
          </a:prstGeom>
          <a:noFill/>
          <a:ln w="31750" cap="flat" cmpd="sng">
            <a:solidFill>
              <a:srgbClr val="3E7D5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14" name="Google Shape;414;p17"/>
          <p:cNvSpPr/>
          <p:nvPr/>
        </p:nvSpPr>
        <p:spPr>
          <a:xfrm>
            <a:off x="2971800" y="2103120"/>
            <a:ext cx="1993392" cy="269748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17"/>
          <p:cNvSpPr/>
          <p:nvPr/>
        </p:nvSpPr>
        <p:spPr>
          <a:xfrm>
            <a:off x="3511296" y="2331720"/>
            <a:ext cx="914400" cy="914400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6" name="Google Shape;416;p1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30752" y="25511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17"/>
          <p:cNvSpPr/>
          <p:nvPr/>
        </p:nvSpPr>
        <p:spPr>
          <a:xfrm>
            <a:off x="4398264" y="2286000"/>
            <a:ext cx="457200" cy="457200"/>
          </a:xfrm>
          <a:prstGeom prst="ellipse">
            <a:avLst/>
          </a:prstGeom>
          <a:solidFill>
            <a:srgbClr val="3E7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17"/>
          <p:cNvSpPr/>
          <p:nvPr/>
        </p:nvSpPr>
        <p:spPr>
          <a:xfrm>
            <a:off x="4398264" y="22860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7"/>
          <p:cNvSpPr/>
          <p:nvPr/>
        </p:nvSpPr>
        <p:spPr>
          <a:xfrm>
            <a:off x="3063240" y="3383280"/>
            <a:ext cx="181051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Wetland soaks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7"/>
          <p:cNvSpPr/>
          <p:nvPr/>
        </p:nvSpPr>
        <p:spPr>
          <a:xfrm>
            <a:off x="3081528" y="3794760"/>
            <a:ext cx="1773936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reeds and peat hold it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1" name="Google Shape;421;p17"/>
          <p:cNvCxnSpPr/>
          <p:nvPr/>
        </p:nvCxnSpPr>
        <p:spPr>
          <a:xfrm>
            <a:off x="4974336" y="2788920"/>
            <a:ext cx="201168" cy="0"/>
          </a:xfrm>
          <a:prstGeom prst="straightConnector1">
            <a:avLst/>
          </a:prstGeom>
          <a:noFill/>
          <a:ln w="31750" cap="flat" cmpd="sng">
            <a:solidFill>
              <a:srgbClr val="3E7D5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22" name="Google Shape;422;p17"/>
          <p:cNvSpPr/>
          <p:nvPr/>
        </p:nvSpPr>
        <p:spPr>
          <a:xfrm>
            <a:off x="5166360" y="2103120"/>
            <a:ext cx="1993392" cy="269748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3" name="Google Shape;423;p17"/>
          <p:cNvSpPr/>
          <p:nvPr/>
        </p:nvSpPr>
        <p:spPr>
          <a:xfrm>
            <a:off x="5705856" y="2331720"/>
            <a:ext cx="914400" cy="914400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4" name="Google Shape;424;p1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25312" y="25511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425" name="Google Shape;425;p17"/>
          <p:cNvSpPr/>
          <p:nvPr/>
        </p:nvSpPr>
        <p:spPr>
          <a:xfrm>
            <a:off x="6592824" y="2286000"/>
            <a:ext cx="457200" cy="457200"/>
          </a:xfrm>
          <a:prstGeom prst="ellipse">
            <a:avLst/>
          </a:prstGeom>
          <a:solidFill>
            <a:srgbClr val="3E7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17"/>
          <p:cNvSpPr/>
          <p:nvPr/>
        </p:nvSpPr>
        <p:spPr>
          <a:xfrm>
            <a:off x="6592824" y="22860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7" name="Google Shape;427;p17"/>
          <p:cNvSpPr/>
          <p:nvPr/>
        </p:nvSpPr>
        <p:spPr>
          <a:xfrm>
            <a:off x="5257800" y="3383280"/>
            <a:ext cx="181051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Water cleaned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7"/>
          <p:cNvSpPr/>
          <p:nvPr/>
        </p:nvSpPr>
        <p:spPr>
          <a:xfrm>
            <a:off x="5276088" y="3794760"/>
            <a:ext cx="1773936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plants filter the dirt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9" name="Google Shape;429;p17"/>
          <p:cNvCxnSpPr/>
          <p:nvPr/>
        </p:nvCxnSpPr>
        <p:spPr>
          <a:xfrm>
            <a:off x="7168896" y="2788920"/>
            <a:ext cx="201168" cy="0"/>
          </a:xfrm>
          <a:prstGeom prst="straightConnector1">
            <a:avLst/>
          </a:prstGeom>
          <a:noFill/>
          <a:ln w="31750" cap="flat" cmpd="sng">
            <a:solidFill>
              <a:srgbClr val="3E7D5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30" name="Google Shape;430;p17"/>
          <p:cNvSpPr/>
          <p:nvPr/>
        </p:nvSpPr>
        <p:spPr>
          <a:xfrm>
            <a:off x="7360920" y="2103120"/>
            <a:ext cx="1993392" cy="269748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17"/>
          <p:cNvSpPr/>
          <p:nvPr/>
        </p:nvSpPr>
        <p:spPr>
          <a:xfrm>
            <a:off x="7900416" y="2331720"/>
            <a:ext cx="914400" cy="91440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17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19872" y="25511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17"/>
          <p:cNvSpPr/>
          <p:nvPr/>
        </p:nvSpPr>
        <p:spPr>
          <a:xfrm>
            <a:off x="8787384" y="2286000"/>
            <a:ext cx="457200" cy="457200"/>
          </a:xfrm>
          <a:prstGeom prst="ellipse">
            <a:avLst/>
          </a:prstGeom>
          <a:solidFill>
            <a:srgbClr val="3E7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7"/>
          <p:cNvSpPr/>
          <p:nvPr/>
        </p:nvSpPr>
        <p:spPr>
          <a:xfrm>
            <a:off x="8787384" y="22860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7"/>
          <p:cNvSpPr/>
          <p:nvPr/>
        </p:nvSpPr>
        <p:spPr>
          <a:xfrm>
            <a:off x="7452360" y="3383280"/>
            <a:ext cx="181051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Slow release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7"/>
          <p:cNvSpPr/>
          <p:nvPr/>
        </p:nvSpPr>
        <p:spPr>
          <a:xfrm>
            <a:off x="7470648" y="3794760"/>
            <a:ext cx="1773936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it trickles out safely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7" name="Google Shape;437;p17"/>
          <p:cNvCxnSpPr/>
          <p:nvPr/>
        </p:nvCxnSpPr>
        <p:spPr>
          <a:xfrm>
            <a:off x="9363456" y="2788920"/>
            <a:ext cx="201168" cy="0"/>
          </a:xfrm>
          <a:prstGeom prst="straightConnector1">
            <a:avLst/>
          </a:prstGeom>
          <a:noFill/>
          <a:ln w="31750" cap="flat" cmpd="sng">
            <a:solidFill>
              <a:srgbClr val="3E7D52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438" name="Google Shape;438;p17"/>
          <p:cNvSpPr/>
          <p:nvPr/>
        </p:nvSpPr>
        <p:spPr>
          <a:xfrm>
            <a:off x="9555480" y="2103120"/>
            <a:ext cx="1993392" cy="2697480"/>
          </a:xfrm>
          <a:prstGeom prst="roundRect">
            <a:avLst>
              <a:gd name="adj" fmla="val 5505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17"/>
          <p:cNvSpPr/>
          <p:nvPr/>
        </p:nvSpPr>
        <p:spPr>
          <a:xfrm>
            <a:off x="10094976" y="2331720"/>
            <a:ext cx="914400" cy="914400"/>
          </a:xfrm>
          <a:prstGeom prst="ellipse">
            <a:avLst/>
          </a:prstGeom>
          <a:solidFill>
            <a:srgbClr val="EF6F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0" name="Google Shape;440;p17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314432" y="25511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17"/>
          <p:cNvSpPr/>
          <p:nvPr/>
        </p:nvSpPr>
        <p:spPr>
          <a:xfrm>
            <a:off x="10981944" y="2286000"/>
            <a:ext cx="457200" cy="457200"/>
          </a:xfrm>
          <a:prstGeom prst="ellipse">
            <a:avLst/>
          </a:prstGeom>
          <a:solidFill>
            <a:srgbClr val="3E7D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17"/>
          <p:cNvSpPr/>
          <p:nvPr/>
        </p:nvSpPr>
        <p:spPr>
          <a:xfrm>
            <a:off x="10981944" y="22860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5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17"/>
          <p:cNvSpPr/>
          <p:nvPr/>
        </p:nvSpPr>
        <p:spPr>
          <a:xfrm>
            <a:off x="9646920" y="3383280"/>
            <a:ext cx="1810512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Homes safe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7"/>
          <p:cNvSpPr/>
          <p:nvPr/>
        </p:nvSpPr>
        <p:spPr>
          <a:xfrm>
            <a:off x="9665208" y="3794760"/>
            <a:ext cx="1773936" cy="868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250"/>
              <a:buFont typeface="Calibri"/>
              <a:buNone/>
            </a:pPr>
            <a:r>
              <a:rPr lang="en-US" sz="125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rivers stay low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17"/>
          <p:cNvSpPr/>
          <p:nvPr/>
        </p:nvSpPr>
        <p:spPr>
          <a:xfrm>
            <a:off x="640080" y="5120640"/>
            <a:ext cx="10908792" cy="1188720"/>
          </a:xfrm>
          <a:prstGeom prst="roundRect">
            <a:avLst>
              <a:gd name="adj" fmla="val 7692"/>
            </a:avLst>
          </a:prstGeom>
          <a:solidFill>
            <a:srgbClr val="3E7D52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17"/>
          <p:cNvSpPr/>
          <p:nvPr/>
        </p:nvSpPr>
        <p:spPr>
          <a:xfrm>
            <a:off x="841248" y="5321808"/>
            <a:ext cx="566928" cy="566928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7" name="Google Shape;447;p17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977311" y="5457871"/>
            <a:ext cx="294803" cy="294803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17"/>
          <p:cNvSpPr/>
          <p:nvPr/>
        </p:nvSpPr>
        <p:spPr>
          <a:xfrm>
            <a:off x="1508760" y="5321808"/>
            <a:ext cx="99029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250"/>
              <a:buFont typeface="Calibri"/>
              <a:buNone/>
            </a:pPr>
            <a:r>
              <a:rPr lang="en-US" sz="125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DID YOU KNOW?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7"/>
          <p:cNvSpPr/>
          <p:nvPr/>
        </p:nvSpPr>
        <p:spPr>
          <a:xfrm>
            <a:off x="1508760" y="5650992"/>
            <a:ext cx="9857232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This is a nature-based solution — using a living ecosystem to do work that concrete defences and pumps would otherwise have to do, working with natural processes rather than against them.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425B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18"/>
          <p:cNvSpPr/>
          <p:nvPr/>
        </p:nvSpPr>
        <p:spPr>
          <a:xfrm>
            <a:off x="8961120" y="-1097280"/>
            <a:ext cx="5029200" cy="5029200"/>
          </a:xfrm>
          <a:prstGeom prst="ellipse">
            <a:avLst/>
          </a:prstGeom>
          <a:solidFill>
            <a:srgbClr val="1C7293">
              <a:alpha val="5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8"/>
          <p:cNvSpPr/>
          <p:nvPr/>
        </p:nvSpPr>
        <p:spPr>
          <a:xfrm>
            <a:off x="622509" y="673698"/>
            <a:ext cx="100584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Bookman Old Style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Our Plan to Help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8"/>
          <p:cNvSpPr/>
          <p:nvPr/>
        </p:nvSpPr>
        <p:spPr>
          <a:xfrm>
            <a:off x="640080" y="1460082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700"/>
              <a:buFont typeface="Calibri"/>
              <a:buNone/>
            </a:pPr>
            <a:r>
              <a:rPr lang="en-US" sz="2000" b="0" i="0" u="none" strike="noStrike" cap="non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Two strands working together to protect and restore the Fens.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8"/>
          <p:cNvSpPr/>
          <p:nvPr/>
        </p:nvSpPr>
        <p:spPr>
          <a:xfrm>
            <a:off x="640080" y="2137231"/>
            <a:ext cx="5349240" cy="2398194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9" name="Google Shape;459;p18"/>
          <p:cNvSpPr/>
          <p:nvPr/>
        </p:nvSpPr>
        <p:spPr>
          <a:xfrm>
            <a:off x="1325880" y="2857500"/>
            <a:ext cx="640080" cy="64008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0" name="Google Shape;460;p1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9499" y="3011119"/>
            <a:ext cx="332842" cy="332842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18"/>
          <p:cNvSpPr/>
          <p:nvPr/>
        </p:nvSpPr>
        <p:spPr>
          <a:xfrm>
            <a:off x="1051560" y="3543300"/>
            <a:ext cx="118872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Add photo of youth / GYC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8"/>
          <p:cNvSpPr/>
          <p:nvPr/>
        </p:nvSpPr>
        <p:spPr>
          <a:xfrm>
            <a:off x="3736848" y="2377440"/>
            <a:ext cx="1914861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900"/>
              <a:buFont typeface="Bookman Old Style"/>
              <a:buNone/>
            </a:pPr>
            <a:r>
              <a:rPr lang="en-US" sz="19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Youth voices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8"/>
          <p:cNvSpPr/>
          <p:nvPr/>
        </p:nvSpPr>
        <p:spPr>
          <a:xfrm>
            <a:off x="3736848" y="2788920"/>
            <a:ext cx="2115311" cy="1499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Workshops like this build understanding among young people across the Fens — and give them a voice in decisions about their landscape.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4" name="Google Shape;464;p18"/>
          <p:cNvSpPr/>
          <p:nvPr/>
        </p:nvSpPr>
        <p:spPr>
          <a:xfrm>
            <a:off x="6172200" y="2137230"/>
            <a:ext cx="5349240" cy="2380982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5" name="Google Shape;465;p1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11619" y="3011119"/>
            <a:ext cx="332842" cy="332842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18"/>
          <p:cNvSpPr/>
          <p:nvPr/>
        </p:nvSpPr>
        <p:spPr>
          <a:xfrm>
            <a:off x="6583680" y="3543300"/>
            <a:ext cx="118872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1C7293"/>
                </a:solidFill>
                <a:latin typeface="Calibri"/>
                <a:ea typeface="Calibri"/>
                <a:cs typeface="Calibri"/>
                <a:sym typeface="Calibri"/>
              </a:rPr>
              <a:t>Add photo of Cambridge City Council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8"/>
          <p:cNvSpPr/>
          <p:nvPr/>
        </p:nvSpPr>
        <p:spPr>
          <a:xfrm>
            <a:off x="8988552" y="2377440"/>
            <a:ext cx="25603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900"/>
              <a:buFont typeface="Bookman Old Style"/>
              <a:buNone/>
            </a:pPr>
            <a:r>
              <a:rPr lang="en-US" sz="19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Adults together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8"/>
          <p:cNvSpPr/>
          <p:nvPr/>
        </p:nvSpPr>
        <p:spPr>
          <a:xfrm>
            <a:off x="8961120" y="2996004"/>
            <a:ext cx="2179320" cy="10945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Councillors, policymakers, farmers, scientists and water companies convene to co-produce practical plans for wetlands as flood defences.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9" name="Google Shape;469;p18"/>
          <p:cNvSpPr/>
          <p:nvPr/>
        </p:nvSpPr>
        <p:spPr>
          <a:xfrm>
            <a:off x="640080" y="4937760"/>
            <a:ext cx="10908792" cy="1371600"/>
          </a:xfrm>
          <a:prstGeom prst="roundRect">
            <a:avLst>
              <a:gd name="adj" fmla="val 6667"/>
            </a:avLst>
          </a:prstGeom>
          <a:solidFill>
            <a:srgbClr val="3E7D52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18"/>
          <p:cNvSpPr/>
          <p:nvPr/>
        </p:nvSpPr>
        <p:spPr>
          <a:xfrm>
            <a:off x="841248" y="5138928"/>
            <a:ext cx="566928" cy="566928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1" name="Google Shape;471;p1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7311" y="5274991"/>
            <a:ext cx="294803" cy="294803"/>
          </a:xfrm>
          <a:prstGeom prst="rect">
            <a:avLst/>
          </a:prstGeom>
          <a:noFill/>
          <a:ln>
            <a:noFill/>
          </a:ln>
        </p:spPr>
      </p:pic>
      <p:sp>
        <p:nvSpPr>
          <p:cNvPr id="472" name="Google Shape;472;p18"/>
          <p:cNvSpPr/>
          <p:nvPr/>
        </p:nvSpPr>
        <p:spPr>
          <a:xfrm>
            <a:off x="1508760" y="5009881"/>
            <a:ext cx="99029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250"/>
              <a:buFont typeface="Calibri"/>
              <a:buNone/>
            </a:pPr>
            <a:r>
              <a:rPr lang="en-US" sz="125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DID YOU KNOW?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8"/>
          <p:cNvSpPr/>
          <p:nvPr/>
        </p:nvSpPr>
        <p:spPr>
          <a:xfrm>
            <a:off x="1508760" y="5309571"/>
            <a:ext cx="10040112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350"/>
              <a:buFont typeface="Calibri"/>
              <a:buNone/>
            </a:pPr>
            <a:r>
              <a:rPr lang="en-US" sz="180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Raising awareness has real impact. Our Fenlands &amp; Flooding Youth Report sets out how Cambridge could pursue status as an </a:t>
            </a:r>
            <a:r>
              <a:rPr lang="en-US" sz="1800" b="1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accredited Wetland City </a:t>
            </a:r>
            <a:r>
              <a:rPr lang="en-US" sz="180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— an international designation for cities that protect their wetlands.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74" name="Google Shape;474;p18"/>
          <p:cNvPicPr preferRelativeResize="0"/>
          <p:nvPr/>
        </p:nvPicPr>
        <p:blipFill rotWithShape="1">
          <a:blip r:embed="rId5">
            <a:alphaModFix/>
          </a:blip>
          <a:srcRect l="24094" t="33237" r="21587" b="12058"/>
          <a:stretch/>
        </p:blipFill>
        <p:spPr>
          <a:xfrm>
            <a:off x="977311" y="2423160"/>
            <a:ext cx="2378537" cy="1828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18" descr="The image depicts a courtroom setting with a judge, lawyers, and a diverse group of people seated in the audience, focusing on the proceedings.&#10;&#10;AI-generated content may be incorrect."/>
          <p:cNvPicPr preferRelativeResize="0"/>
          <p:nvPr/>
        </p:nvPicPr>
        <p:blipFill rotWithShape="1">
          <a:blip r:embed="rId6">
            <a:alphaModFix/>
          </a:blip>
          <a:srcRect r="24978"/>
          <a:stretch/>
        </p:blipFill>
        <p:spPr>
          <a:xfrm>
            <a:off x="6393560" y="2423159"/>
            <a:ext cx="2335443" cy="1828307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18"/>
          <p:cNvSpPr txBox="1"/>
          <p:nvPr/>
        </p:nvSpPr>
        <p:spPr>
          <a:xfrm>
            <a:off x="658368" y="211872"/>
            <a:ext cx="201571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2000"/>
              <a:buFont typeface="Calibri"/>
              <a:buNone/>
            </a:pPr>
            <a:r>
              <a:rPr lang="en-US" sz="20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PART 3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B"/>
        </a:solidFill>
        <a:effectLst/>
      </p:bgPr>
    </p:bg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19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Heron Habitat Helpers Handbook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19"/>
          <p:cNvSpPr/>
          <p:nvPr/>
        </p:nvSpPr>
        <p:spPr>
          <a:xfrm>
            <a:off x="658368" y="1143000"/>
            <a:ext cx="1078992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700"/>
              <a:buFont typeface="Calibri"/>
              <a:buNone/>
            </a:pPr>
            <a:r>
              <a:rPr lang="en-US" sz="17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We've produced a handbook to help young people protect Fenland wildlife — and we want your feedback to improve it.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19"/>
          <p:cNvSpPr/>
          <p:nvPr/>
        </p:nvSpPr>
        <p:spPr>
          <a:xfrm>
            <a:off x="658368" y="2075273"/>
            <a:ext cx="6400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800"/>
              <a:buFont typeface="Bookman Old Style"/>
              <a:buNone/>
            </a:pPr>
            <a:r>
              <a:rPr lang="en-US" sz="1800" b="1" i="0" u="none" strike="noStrike" cap="none">
                <a:solidFill>
                  <a:srgbClr val="1C7293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What's inside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19"/>
          <p:cNvSpPr/>
          <p:nvPr/>
        </p:nvSpPr>
        <p:spPr>
          <a:xfrm>
            <a:off x="704088" y="2669633"/>
            <a:ext cx="658500" cy="658500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6" name="Google Shape;486;p1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084" y="2828916"/>
            <a:ext cx="342351" cy="342351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19"/>
          <p:cNvSpPr/>
          <p:nvPr/>
        </p:nvSpPr>
        <p:spPr>
          <a:xfrm>
            <a:off x="1527048" y="2651345"/>
            <a:ext cx="548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Spread 1 — Meet the wildlife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19"/>
          <p:cNvSpPr/>
          <p:nvPr/>
        </p:nvSpPr>
        <p:spPr>
          <a:xfrm>
            <a:off x="1527048" y="3017105"/>
            <a:ext cx="548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The key species and habitats of the Fens.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9"/>
          <p:cNvSpPr/>
          <p:nvPr/>
        </p:nvSpPr>
        <p:spPr>
          <a:xfrm>
            <a:off x="704088" y="3675473"/>
            <a:ext cx="658500" cy="658500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0" name="Google Shape;490;p1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62096" y="3833481"/>
            <a:ext cx="342351" cy="342351"/>
          </a:xfrm>
          <a:prstGeom prst="rect">
            <a:avLst/>
          </a:prstGeom>
          <a:noFill/>
          <a:ln>
            <a:noFill/>
          </a:ln>
        </p:spPr>
      </p:pic>
      <p:sp>
        <p:nvSpPr>
          <p:cNvPr id="491" name="Google Shape;491;p19"/>
          <p:cNvSpPr/>
          <p:nvPr/>
        </p:nvSpPr>
        <p:spPr>
          <a:xfrm>
            <a:off x="1527048" y="3657185"/>
            <a:ext cx="548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Spread 2 — How to help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19"/>
          <p:cNvSpPr/>
          <p:nvPr/>
        </p:nvSpPr>
        <p:spPr>
          <a:xfrm>
            <a:off x="1527048" y="4022945"/>
            <a:ext cx="548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Practical actions young people can take to support habitats.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9"/>
          <p:cNvSpPr/>
          <p:nvPr/>
        </p:nvSpPr>
        <p:spPr>
          <a:xfrm>
            <a:off x="704088" y="4681313"/>
            <a:ext cx="658500" cy="65850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4" name="Google Shape;494;p1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2096" y="4839321"/>
            <a:ext cx="342351" cy="342351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19"/>
          <p:cNvSpPr/>
          <p:nvPr/>
        </p:nvSpPr>
        <p:spPr>
          <a:xfrm>
            <a:off x="1527048" y="4663025"/>
            <a:ext cx="54864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Spread 3 — Explore near you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9"/>
          <p:cNvSpPr/>
          <p:nvPr/>
        </p:nvSpPr>
        <p:spPr>
          <a:xfrm>
            <a:off x="1527048" y="5028785"/>
            <a:ext cx="5486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Wetlands and nature reserves you can visit.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19"/>
          <p:cNvSpPr/>
          <p:nvPr/>
        </p:nvSpPr>
        <p:spPr>
          <a:xfrm>
            <a:off x="658368" y="5504273"/>
            <a:ext cx="64008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A9D8F"/>
              </a:buClr>
              <a:buSzPts val="1400"/>
              <a:buFont typeface="Calibri"/>
              <a:buNone/>
            </a:pPr>
            <a:r>
              <a:rPr lang="en-US" sz="1400" b="1" i="1" u="none" strike="noStrike" cap="none">
                <a:solidFill>
                  <a:srgbClr val="2A9D8F"/>
                </a:solidFill>
                <a:latin typeface="Calibri"/>
                <a:ea typeface="Calibri"/>
                <a:cs typeface="Calibri"/>
                <a:sym typeface="Calibri"/>
              </a:rPr>
              <a:t>You'll act as our reviewers — let's work through each section together.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8" name="Google Shape;498;p1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20443" y="2193307"/>
            <a:ext cx="3042557" cy="18448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66414" y="2135192"/>
            <a:ext cx="3091232" cy="1887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1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720443" y="4316255"/>
            <a:ext cx="3042557" cy="1808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1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866414" y="4333973"/>
            <a:ext cx="3091232" cy="1790395"/>
          </a:xfrm>
          <a:prstGeom prst="rect">
            <a:avLst/>
          </a:prstGeom>
          <a:noFill/>
          <a:ln>
            <a:noFill/>
          </a:ln>
        </p:spPr>
      </p:pic>
      <p:sp>
        <p:nvSpPr>
          <p:cNvPr id="502" name="Google Shape;502;p19"/>
          <p:cNvSpPr/>
          <p:nvPr/>
        </p:nvSpPr>
        <p:spPr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p19"/>
          <p:cNvSpPr/>
          <p:nvPr/>
        </p:nvSpPr>
        <p:spPr>
          <a:xfrm>
            <a:off x="0" y="299085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4" name="Google Shape;504;p19"/>
          <p:cNvSpPr/>
          <p:nvPr/>
        </p:nvSpPr>
        <p:spPr>
          <a:xfrm>
            <a:off x="0" y="59817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p19"/>
          <p:cNvSpPr/>
          <p:nvPr/>
        </p:nvSpPr>
        <p:spPr>
          <a:xfrm>
            <a:off x="0" y="897255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19"/>
          <p:cNvSpPr/>
          <p:nvPr/>
        </p:nvSpPr>
        <p:spPr>
          <a:xfrm>
            <a:off x="0" y="11963400"/>
            <a:ext cx="1219200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A773"/>
        </a:solidFill>
        <a:effectLst/>
      </p:bgPr>
    </p:bg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0"/>
          <p:cNvSpPr/>
          <p:nvPr/>
        </p:nvSpPr>
        <p:spPr>
          <a:xfrm>
            <a:off x="9509760" y="-1280160"/>
            <a:ext cx="4572000" cy="4572000"/>
          </a:xfrm>
          <a:prstGeom prst="ellipse">
            <a:avLst/>
          </a:prstGeom>
          <a:solidFill>
            <a:srgbClr val="2A9D8F">
              <a:alpha val="5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3" name="Google Shape;513;p20"/>
          <p:cNvSpPr/>
          <p:nvPr/>
        </p:nvSpPr>
        <p:spPr>
          <a:xfrm>
            <a:off x="4421124" y="411480"/>
            <a:ext cx="2743200" cy="54864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4" name="Google Shape;514;p20"/>
          <p:cNvSpPr/>
          <p:nvPr/>
        </p:nvSpPr>
        <p:spPr>
          <a:xfrm>
            <a:off x="4640580" y="388620"/>
            <a:ext cx="2335754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16425B"/>
                </a:solidFill>
                <a:latin typeface="Calibri"/>
                <a:ea typeface="Calibri"/>
                <a:cs typeface="Calibri"/>
                <a:sym typeface="Calibri"/>
              </a:rPr>
              <a:t>REVIEW TASK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20"/>
          <p:cNvSpPr/>
          <p:nvPr/>
        </p:nvSpPr>
        <p:spPr>
          <a:xfrm>
            <a:off x="640080" y="10972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Bookman Old Style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Help us improve your Heron Habitat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Bookman Old Style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Helpers Handbook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20"/>
          <p:cNvSpPr/>
          <p:nvPr/>
        </p:nvSpPr>
        <p:spPr>
          <a:xfrm>
            <a:off x="640080" y="1874520"/>
            <a:ext cx="1121968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AF8"/>
              </a:buClr>
              <a:buSzPts val="1600"/>
              <a:buFont typeface="Calibri"/>
              <a:buNone/>
            </a:pPr>
            <a:r>
              <a:rPr lang="en-US" sz="1600" b="0" i="1" u="none" strike="noStrike" cap="none">
                <a:solidFill>
                  <a:srgbClr val="F0FAF8"/>
                </a:solidFill>
                <a:latin typeface="Calibri"/>
                <a:ea typeface="Calibri"/>
                <a:cs typeface="Calibri"/>
                <a:sym typeface="Calibri"/>
              </a:rPr>
              <a:t>For the cover, each spread and the back cover, give us your strongest ideas and what worked best.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20"/>
          <p:cNvSpPr/>
          <p:nvPr/>
        </p:nvSpPr>
        <p:spPr>
          <a:xfrm>
            <a:off x="640080" y="2514600"/>
            <a:ext cx="2148840" cy="31089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20"/>
          <p:cNvSpPr/>
          <p:nvPr/>
        </p:nvSpPr>
        <p:spPr>
          <a:xfrm>
            <a:off x="1257300" y="2788920"/>
            <a:ext cx="914400" cy="91440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9" name="Google Shape;519;p2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76756" y="30083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20" name="Google Shape;520;p20"/>
          <p:cNvSpPr/>
          <p:nvPr/>
        </p:nvSpPr>
        <p:spPr>
          <a:xfrm>
            <a:off x="731520" y="3840480"/>
            <a:ext cx="1965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cover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1" name="Google Shape;521;p20"/>
          <p:cNvSpPr/>
          <p:nvPr/>
        </p:nvSpPr>
        <p:spPr>
          <a:xfrm>
            <a:off x="777240" y="4297680"/>
            <a:ext cx="18745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Is it engaging enough to open?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20"/>
          <p:cNvSpPr/>
          <p:nvPr/>
        </p:nvSpPr>
        <p:spPr>
          <a:xfrm>
            <a:off x="2907792" y="2514600"/>
            <a:ext cx="2148840" cy="31089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20"/>
          <p:cNvSpPr/>
          <p:nvPr/>
        </p:nvSpPr>
        <p:spPr>
          <a:xfrm>
            <a:off x="3525012" y="2788920"/>
            <a:ext cx="914400" cy="914400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4" name="Google Shape;524;p20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44468" y="30083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25" name="Google Shape;525;p20"/>
          <p:cNvSpPr/>
          <p:nvPr/>
        </p:nvSpPr>
        <p:spPr>
          <a:xfrm>
            <a:off x="2999232" y="3840480"/>
            <a:ext cx="1965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Spread 1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20"/>
          <p:cNvSpPr/>
          <p:nvPr/>
        </p:nvSpPr>
        <p:spPr>
          <a:xfrm>
            <a:off x="3044952" y="4297680"/>
            <a:ext cx="18745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Which species stands out most?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20"/>
          <p:cNvSpPr/>
          <p:nvPr/>
        </p:nvSpPr>
        <p:spPr>
          <a:xfrm>
            <a:off x="5175504" y="2514600"/>
            <a:ext cx="2148840" cy="31089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20"/>
          <p:cNvSpPr/>
          <p:nvPr/>
        </p:nvSpPr>
        <p:spPr>
          <a:xfrm>
            <a:off x="5792724" y="2788920"/>
            <a:ext cx="914400" cy="914400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9" name="Google Shape;529;p20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12180" y="30083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30" name="Google Shape;530;p20"/>
          <p:cNvSpPr/>
          <p:nvPr/>
        </p:nvSpPr>
        <p:spPr>
          <a:xfrm>
            <a:off x="5266944" y="3840480"/>
            <a:ext cx="1965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Spread 2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20"/>
          <p:cNvSpPr/>
          <p:nvPr/>
        </p:nvSpPr>
        <p:spPr>
          <a:xfrm>
            <a:off x="5312664" y="4297680"/>
            <a:ext cx="18745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Which action is most convincing?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20"/>
          <p:cNvSpPr/>
          <p:nvPr/>
        </p:nvSpPr>
        <p:spPr>
          <a:xfrm>
            <a:off x="7443216" y="2514600"/>
            <a:ext cx="2148840" cy="31089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20"/>
          <p:cNvSpPr/>
          <p:nvPr/>
        </p:nvSpPr>
        <p:spPr>
          <a:xfrm>
            <a:off x="8060436" y="2788920"/>
            <a:ext cx="914400" cy="91440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4" name="Google Shape;534;p20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279892" y="30083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20"/>
          <p:cNvSpPr/>
          <p:nvPr/>
        </p:nvSpPr>
        <p:spPr>
          <a:xfrm>
            <a:off x="7534656" y="3840480"/>
            <a:ext cx="1965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Spread 3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20"/>
          <p:cNvSpPr/>
          <p:nvPr/>
        </p:nvSpPr>
        <p:spPr>
          <a:xfrm>
            <a:off x="7580376" y="4297680"/>
            <a:ext cx="18745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Which place would you most want to visit?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20"/>
          <p:cNvSpPr/>
          <p:nvPr/>
        </p:nvSpPr>
        <p:spPr>
          <a:xfrm>
            <a:off x="9710928" y="2514600"/>
            <a:ext cx="2148840" cy="3108960"/>
          </a:xfrm>
          <a:prstGeom prst="roundRect">
            <a:avLst>
              <a:gd name="adj" fmla="val 5106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20"/>
          <p:cNvSpPr/>
          <p:nvPr/>
        </p:nvSpPr>
        <p:spPr>
          <a:xfrm>
            <a:off x="10328148" y="2788920"/>
            <a:ext cx="914400" cy="914400"/>
          </a:xfrm>
          <a:prstGeom prst="ellipse">
            <a:avLst/>
          </a:prstGeom>
          <a:solidFill>
            <a:srgbClr val="EF6F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9" name="Google Shape;539;p20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547604" y="300837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20"/>
          <p:cNvSpPr/>
          <p:nvPr/>
        </p:nvSpPr>
        <p:spPr>
          <a:xfrm>
            <a:off x="9802368" y="3840480"/>
            <a:ext cx="1965960" cy="41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Back cover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20"/>
          <p:cNvSpPr/>
          <p:nvPr/>
        </p:nvSpPr>
        <p:spPr>
          <a:xfrm>
            <a:off x="9848088" y="4297680"/>
            <a:ext cx="187452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What's missing? Any bigger ideas?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20"/>
          <p:cNvSpPr/>
          <p:nvPr/>
        </p:nvSpPr>
        <p:spPr>
          <a:xfrm>
            <a:off x="640080" y="5852160"/>
            <a:ext cx="1121968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rPr lang="en-US" sz="14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We'll gather your strongest ideas for each section — the best could make it into the final handbook.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2" descr="photos/windmill_reeds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3A2A">
              <a:alpha val="3019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0" y="0"/>
            <a:ext cx="12191695" cy="1554480"/>
          </a:xfrm>
          <a:prstGeom prst="rect">
            <a:avLst/>
          </a:prstGeom>
          <a:solidFill>
            <a:srgbClr val="3E7D52">
              <a:alpha val="81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640080" y="365760"/>
            <a:ext cx="100584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658368" y="1097280"/>
            <a:ext cx="10515600" cy="45720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Today we look at the Fenlands as a living system — and how restoring them could help manage flooding.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640080" y="2194560"/>
            <a:ext cx="3611880" cy="278892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1920240" y="2514600"/>
            <a:ext cx="1051560" cy="1051560"/>
          </a:xfrm>
          <a:prstGeom prst="ellipse">
            <a:avLst/>
          </a:prstGeom>
          <a:solidFill>
            <a:srgbClr val="EF6F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72614" y="2766974"/>
            <a:ext cx="546811" cy="54681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2"/>
          <p:cNvSpPr/>
          <p:nvPr/>
        </p:nvSpPr>
        <p:spPr>
          <a:xfrm>
            <a:off x="914400" y="365760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2000"/>
              <a:buFont typeface="Bookman Old Style"/>
              <a:buNone/>
            </a:pPr>
            <a:r>
              <a:rPr lang="en-US" sz="20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Think in systems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960120" y="4114800"/>
            <a:ext cx="2971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How the parts of an ecosystem connect and influence each other.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416552" y="2194560"/>
            <a:ext cx="3611880" cy="278892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5696712" y="2514600"/>
            <a:ext cx="1051560" cy="105156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" name="Google Shape;46;p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49086" y="2766974"/>
            <a:ext cx="546811" cy="546811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2"/>
          <p:cNvSpPr/>
          <p:nvPr/>
        </p:nvSpPr>
        <p:spPr>
          <a:xfrm>
            <a:off x="4690872" y="365760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2000"/>
              <a:buFont typeface="Bookman Old Style"/>
              <a:buNone/>
            </a:pPr>
            <a:r>
              <a:rPr lang="en-US" sz="20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Explore wetlands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4736592" y="4114800"/>
            <a:ext cx="2971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What wetlands are, and why they support so much life.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8193024" y="2194560"/>
            <a:ext cx="3611880" cy="278892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9473184" y="2514600"/>
            <a:ext cx="1051560" cy="1051560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25558" y="2766974"/>
            <a:ext cx="546811" cy="546811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2"/>
          <p:cNvSpPr/>
          <p:nvPr/>
        </p:nvSpPr>
        <p:spPr>
          <a:xfrm>
            <a:off x="8467344" y="3657600"/>
            <a:ext cx="306324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2000"/>
              <a:buFont typeface="Bookman Old Style"/>
              <a:buNone/>
            </a:pPr>
            <a:r>
              <a:rPr lang="en-US" sz="20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Restore the Fens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8513064" y="4114800"/>
            <a:ext cx="2971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400"/>
              <a:buFont typeface="Calibri"/>
              <a:buNone/>
            </a:pPr>
            <a:r>
              <a:rPr lang="en-US" sz="14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How restoring wetlands can reduce flood risk and store carbon.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640080" y="5212080"/>
            <a:ext cx="10908792" cy="1234440"/>
          </a:xfrm>
          <a:prstGeom prst="roundRect">
            <a:avLst>
              <a:gd name="adj" fmla="val 7407"/>
            </a:avLst>
          </a:prstGeom>
          <a:solidFill>
            <a:srgbClr val="3E7D52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841248" y="5413248"/>
            <a:ext cx="566928" cy="566928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" name="Google Shape;56;p2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77311" y="5549311"/>
            <a:ext cx="294803" cy="294803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2"/>
          <p:cNvSpPr/>
          <p:nvPr/>
        </p:nvSpPr>
        <p:spPr>
          <a:xfrm>
            <a:off x="1508760" y="5413248"/>
            <a:ext cx="9902952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250"/>
              <a:buFont typeface="Calibri"/>
              <a:buNone/>
            </a:pPr>
            <a:r>
              <a:rPr lang="en-US" sz="125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DID YOU KNOW?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508760" y="5742432"/>
            <a:ext cx="9857232" cy="594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The Fens are one of the largest areas of low-lying land in Britain, and much of the surface now sits below sea level. Without constant drainage and pumping, a lot of it would flood.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21" descr="photos/kids_kayak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2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D">
              <a:alpha val="2392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21"/>
          <p:cNvSpPr/>
          <p:nvPr/>
        </p:nvSpPr>
        <p:spPr>
          <a:xfrm>
            <a:off x="0" y="0"/>
            <a:ext cx="12191695" cy="1554480"/>
          </a:xfrm>
          <a:prstGeom prst="rect">
            <a:avLst/>
          </a:prstGeom>
          <a:solidFill>
            <a:srgbClr val="16425B">
              <a:alpha val="7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1"/>
          <p:cNvSpPr/>
          <p:nvPr/>
        </p:nvSpPr>
        <p:spPr>
          <a:xfrm>
            <a:off x="640080" y="365760"/>
            <a:ext cx="100584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What can YOU do?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21"/>
          <p:cNvSpPr/>
          <p:nvPr/>
        </p:nvSpPr>
        <p:spPr>
          <a:xfrm>
            <a:off x="658368" y="1097280"/>
            <a:ext cx="10515600" cy="45720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You've used systems thinking today — here's how to apply it beyond the classroom.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21"/>
          <p:cNvSpPr/>
          <p:nvPr/>
        </p:nvSpPr>
        <p:spPr>
          <a:xfrm>
            <a:off x="640080" y="1874520"/>
            <a:ext cx="2706624" cy="306324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21"/>
          <p:cNvSpPr/>
          <p:nvPr/>
        </p:nvSpPr>
        <p:spPr>
          <a:xfrm>
            <a:off x="1508760" y="2148840"/>
            <a:ext cx="960120" cy="96012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2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39189" y="237926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21"/>
          <p:cNvSpPr/>
          <p:nvPr/>
        </p:nvSpPr>
        <p:spPr>
          <a:xfrm>
            <a:off x="822960" y="3200400"/>
            <a:ext cx="23408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Look closer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21"/>
          <p:cNvSpPr/>
          <p:nvPr/>
        </p:nvSpPr>
        <p:spPr>
          <a:xfrm>
            <a:off x="841248" y="3657600"/>
            <a:ext cx="2304288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Observe the water, land use and wildlife around you.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21"/>
          <p:cNvSpPr/>
          <p:nvPr/>
        </p:nvSpPr>
        <p:spPr>
          <a:xfrm>
            <a:off x="3438144" y="1874520"/>
            <a:ext cx="2706624" cy="306324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" name="Google Shape;559;p21"/>
          <p:cNvSpPr/>
          <p:nvPr/>
        </p:nvSpPr>
        <p:spPr>
          <a:xfrm>
            <a:off x="4306824" y="2148840"/>
            <a:ext cx="960120" cy="960120"/>
          </a:xfrm>
          <a:prstGeom prst="ellipse">
            <a:avLst/>
          </a:prstGeom>
          <a:solidFill>
            <a:srgbClr val="EF6F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0" name="Google Shape;560;p21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37253" y="237926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21"/>
          <p:cNvSpPr/>
          <p:nvPr/>
        </p:nvSpPr>
        <p:spPr>
          <a:xfrm>
            <a:off x="3621024" y="3200400"/>
            <a:ext cx="23408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Ask 'why?'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21"/>
          <p:cNvSpPr/>
          <p:nvPr/>
        </p:nvSpPr>
        <p:spPr>
          <a:xfrm>
            <a:off x="3639312" y="3657600"/>
            <a:ext cx="2304288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Look past the surface event to the underlying causes.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21"/>
          <p:cNvSpPr/>
          <p:nvPr/>
        </p:nvSpPr>
        <p:spPr>
          <a:xfrm>
            <a:off x="6236208" y="1874520"/>
            <a:ext cx="2706624" cy="306324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p21"/>
          <p:cNvSpPr/>
          <p:nvPr/>
        </p:nvSpPr>
        <p:spPr>
          <a:xfrm>
            <a:off x="7104888" y="2148840"/>
            <a:ext cx="960120" cy="96012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5" name="Google Shape;565;p21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335317" y="237926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566" name="Google Shape;566;p21"/>
          <p:cNvSpPr/>
          <p:nvPr/>
        </p:nvSpPr>
        <p:spPr>
          <a:xfrm>
            <a:off x="6419088" y="3200400"/>
            <a:ext cx="23408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Tell others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21"/>
          <p:cNvSpPr/>
          <p:nvPr/>
        </p:nvSpPr>
        <p:spPr>
          <a:xfrm>
            <a:off x="6437376" y="3657600"/>
            <a:ext cx="2304288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Share what you've learned with others.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21"/>
          <p:cNvSpPr/>
          <p:nvPr/>
        </p:nvSpPr>
        <p:spPr>
          <a:xfrm>
            <a:off x="9034272" y="1874520"/>
            <a:ext cx="2706624" cy="3063240"/>
          </a:xfrm>
          <a:prstGeom prst="roundRect">
            <a:avLst>
              <a:gd name="adj" fmla="val 4054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p21"/>
          <p:cNvSpPr/>
          <p:nvPr/>
        </p:nvSpPr>
        <p:spPr>
          <a:xfrm>
            <a:off x="9902952" y="2148840"/>
            <a:ext cx="960120" cy="960120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70" name="Google Shape;570;p21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0133381" y="2379269"/>
            <a:ext cx="499262" cy="499262"/>
          </a:xfrm>
          <a:prstGeom prst="rect">
            <a:avLst/>
          </a:prstGeom>
          <a:noFill/>
          <a:ln>
            <a:noFill/>
          </a:ln>
        </p:spPr>
      </p:pic>
      <p:sp>
        <p:nvSpPr>
          <p:cNvPr id="571" name="Google Shape;571;p21"/>
          <p:cNvSpPr/>
          <p:nvPr/>
        </p:nvSpPr>
        <p:spPr>
          <a:xfrm>
            <a:off x="9217152" y="3200400"/>
            <a:ext cx="2340864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Care for it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2" name="Google Shape;572;p21"/>
          <p:cNvSpPr/>
          <p:nvPr/>
        </p:nvSpPr>
        <p:spPr>
          <a:xfrm>
            <a:off x="9235440" y="3657600"/>
            <a:ext cx="2304288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300"/>
              <a:buFont typeface="Calibri"/>
              <a:buNone/>
            </a:pPr>
            <a:r>
              <a:rPr lang="en-US" sz="1300" b="0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Visit, value and help protect wetland habitats.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21"/>
          <p:cNvSpPr/>
          <p:nvPr/>
        </p:nvSpPr>
        <p:spPr>
          <a:xfrm>
            <a:off x="609447" y="5493758"/>
            <a:ext cx="10972800" cy="45720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30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In a connected system, small individual actions can add up to large-scale change.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B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22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Find out more…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22"/>
          <p:cNvSpPr/>
          <p:nvPr/>
        </p:nvSpPr>
        <p:spPr>
          <a:xfrm>
            <a:off x="640080" y="1691640"/>
            <a:ext cx="5349240" cy="3657600"/>
          </a:xfrm>
          <a:prstGeom prst="roundRect">
            <a:avLst>
              <a:gd name="adj" fmla="val 3000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" name="Google Shape;581;p22"/>
          <p:cNvSpPr/>
          <p:nvPr/>
        </p:nvSpPr>
        <p:spPr>
          <a:xfrm>
            <a:off x="914400" y="1920240"/>
            <a:ext cx="731520" cy="73152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2" name="Google Shape;582;p2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9965" y="209580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583" name="Google Shape;583;p22"/>
          <p:cNvSpPr/>
          <p:nvPr/>
        </p:nvSpPr>
        <p:spPr>
          <a:xfrm>
            <a:off x="1783080" y="2011680"/>
            <a:ext cx="40233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700"/>
              <a:buFont typeface="Bookman Old Style"/>
              <a:buNone/>
            </a:pPr>
            <a:r>
              <a:rPr lang="en-US" sz="17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Recommended resources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22"/>
          <p:cNvSpPr/>
          <p:nvPr/>
        </p:nvSpPr>
        <p:spPr>
          <a:xfrm>
            <a:off x="914400" y="2834640"/>
            <a:ext cx="484632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4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The Great Fen project — great-fen.org.uk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1B3A4B"/>
              </a:buClr>
              <a:buSzPts val="14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Wicken Fen (National Trust) — visit a real fen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1B3A4B"/>
              </a:buClr>
              <a:buSzPts val="14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The Wildlife Trusts — wetland wildlife guides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1B3A4B"/>
              </a:buClr>
              <a:buSzPts val="14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WWT — Wildfowl &amp; Wetlands Trust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1B3A4B"/>
              </a:buClr>
              <a:buSzPts val="1400"/>
              <a:buFont typeface="Calibri"/>
              <a:buChar char="•"/>
            </a:pPr>
            <a:r>
              <a:rPr lang="en-US" sz="18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RSPB — birds of the Fens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5" name="Google Shape;585;p22"/>
          <p:cNvSpPr/>
          <p:nvPr/>
        </p:nvSpPr>
        <p:spPr>
          <a:xfrm>
            <a:off x="6172200" y="1691640"/>
            <a:ext cx="5349240" cy="3657600"/>
          </a:xfrm>
          <a:prstGeom prst="roundRect">
            <a:avLst>
              <a:gd name="adj" fmla="val 3000"/>
            </a:avLst>
          </a:prstGeom>
          <a:solidFill>
            <a:srgbClr val="3E7D52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6" name="Google Shape;586;p22"/>
          <p:cNvSpPr/>
          <p:nvPr/>
        </p:nvSpPr>
        <p:spPr>
          <a:xfrm>
            <a:off x="6446520" y="1920240"/>
            <a:ext cx="731520" cy="73152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87" name="Google Shape;587;p2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22085" y="2095805"/>
            <a:ext cx="380390" cy="380390"/>
          </a:xfrm>
          <a:prstGeom prst="rect">
            <a:avLst/>
          </a:prstGeom>
          <a:noFill/>
          <a:ln>
            <a:noFill/>
          </a:ln>
        </p:spPr>
      </p:pic>
      <p:sp>
        <p:nvSpPr>
          <p:cNvPr id="588" name="Google Shape;588;p22"/>
          <p:cNvSpPr/>
          <p:nvPr/>
        </p:nvSpPr>
        <p:spPr>
          <a:xfrm>
            <a:off x="7315200" y="2011680"/>
            <a:ext cx="402336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Bookman Old Style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Get the materials online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22"/>
          <p:cNvSpPr/>
          <p:nvPr/>
        </p:nvSpPr>
        <p:spPr>
          <a:xfrm>
            <a:off x="6446520" y="2788920"/>
            <a:ext cx="484632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AF8"/>
              </a:buClr>
              <a:buSzPts val="1450"/>
              <a:buFont typeface="Calibri"/>
              <a:buNone/>
            </a:pPr>
            <a:r>
              <a:rPr lang="en-US" sz="1450" b="0" i="0" u="none" strike="noStrike" cap="none">
                <a:solidFill>
                  <a:srgbClr val="F0FAF8"/>
                </a:solidFill>
                <a:latin typeface="Calibri"/>
                <a:ea typeface="Calibri"/>
                <a:cs typeface="Calibri"/>
                <a:sym typeface="Calibri"/>
              </a:rPr>
              <a:t>All of today's materials — the slides, the pond-mapping activity and the Heron Habitat Helpers Handbook — will be posted by GYC:</a:t>
            </a:r>
            <a:endParaRPr sz="14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p22"/>
          <p:cNvSpPr/>
          <p:nvPr/>
        </p:nvSpPr>
        <p:spPr>
          <a:xfrm>
            <a:off x="6446520" y="3886200"/>
            <a:ext cx="4846320" cy="822960"/>
          </a:xfrm>
          <a:prstGeom prst="roundRect">
            <a:avLst>
              <a:gd name="adj" fmla="val 11111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22"/>
          <p:cNvSpPr/>
          <p:nvPr/>
        </p:nvSpPr>
        <p:spPr>
          <a:xfrm>
            <a:off x="6446520" y="3977640"/>
            <a:ext cx="48463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7A89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5C7A89"/>
                </a:solidFill>
                <a:latin typeface="Calibri"/>
                <a:ea typeface="Calibri"/>
                <a:cs typeface="Calibri"/>
                <a:sym typeface="Calibri"/>
              </a:rPr>
              <a:t>Global Youth Council on Science, Law &amp; Sustainability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2" name="Google Shape;592;p22"/>
          <p:cNvSpPr/>
          <p:nvPr/>
        </p:nvSpPr>
        <p:spPr>
          <a:xfrm>
            <a:off x="6446520" y="4279392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www.globalyouthsciencelawsustain.com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22"/>
          <p:cNvSpPr/>
          <p:nvPr/>
        </p:nvSpPr>
        <p:spPr>
          <a:xfrm>
            <a:off x="6446520" y="4800600"/>
            <a:ext cx="484632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AF8"/>
              </a:buClr>
              <a:buSzPts val="1250"/>
              <a:buFont typeface="Calibri"/>
              <a:buNone/>
            </a:pPr>
            <a:r>
              <a:rPr lang="en-US" sz="1250" b="0" i="1" u="none" strike="noStrike" cap="none">
                <a:solidFill>
                  <a:srgbClr val="F0FAF8"/>
                </a:solidFill>
                <a:latin typeface="Calibri"/>
                <a:ea typeface="Calibri"/>
                <a:cs typeface="Calibri"/>
                <a:sym typeface="Calibri"/>
              </a:rPr>
              <a:t>Visit the website to access and share the resources.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22"/>
          <p:cNvSpPr/>
          <p:nvPr/>
        </p:nvSpPr>
        <p:spPr>
          <a:xfrm>
            <a:off x="640080" y="5486400"/>
            <a:ext cx="10908792" cy="1097280"/>
          </a:xfrm>
          <a:prstGeom prst="roundRect">
            <a:avLst>
              <a:gd name="adj" fmla="val 10000"/>
            </a:avLst>
          </a:prstGeom>
          <a:solidFill>
            <a:srgbClr val="16425B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2"/>
          <p:cNvSpPr/>
          <p:nvPr/>
        </p:nvSpPr>
        <p:spPr>
          <a:xfrm>
            <a:off x="868680" y="5715000"/>
            <a:ext cx="640080" cy="64008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6" name="Google Shape;596;p2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22299" y="5868619"/>
            <a:ext cx="332842" cy="332842"/>
          </a:xfrm>
          <a:prstGeom prst="rect">
            <a:avLst/>
          </a:prstGeom>
          <a:noFill/>
          <a:ln>
            <a:noFill/>
          </a:ln>
        </p:spPr>
      </p:pic>
      <p:sp>
        <p:nvSpPr>
          <p:cNvPr id="597" name="Google Shape;597;p22"/>
          <p:cNvSpPr/>
          <p:nvPr/>
        </p:nvSpPr>
        <p:spPr>
          <a:xfrm>
            <a:off x="1645920" y="5532120"/>
            <a:ext cx="9784080" cy="1005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400"/>
              <a:buFont typeface="Calibri"/>
              <a:buNone/>
            </a:pPr>
            <a:r>
              <a:rPr lang="en-US" sz="18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Get involved: we're recruiting 2–3 students per class for a summer focus group — an online or in-person workshop to review and improve these materials. Details on the next slide.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" name="Google Shape;603;p23" descr="photos/dawn_kayak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2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D">
              <a:alpha val="3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3"/>
          <p:cNvSpPr/>
          <p:nvPr/>
        </p:nvSpPr>
        <p:spPr>
          <a:xfrm>
            <a:off x="0" y="0"/>
            <a:ext cx="6766560" cy="6858000"/>
          </a:xfrm>
          <a:prstGeom prst="rect">
            <a:avLst/>
          </a:prstGeom>
          <a:solidFill>
            <a:srgbClr val="16425B">
              <a:alpha val="5215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23"/>
          <p:cNvSpPr/>
          <p:nvPr/>
        </p:nvSpPr>
        <p:spPr>
          <a:xfrm>
            <a:off x="640080" y="548640"/>
            <a:ext cx="100584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400"/>
              <a:buFont typeface="Calibri"/>
              <a:buNone/>
            </a:pPr>
            <a:r>
              <a:rPr lang="en-US" sz="14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JOIN THE FOCUS GROUP</a:t>
            </a: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23"/>
          <p:cNvSpPr/>
          <p:nvPr/>
        </p:nvSpPr>
        <p:spPr>
          <a:xfrm>
            <a:off x="640080" y="914400"/>
            <a:ext cx="82296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Help us improve the materials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23"/>
          <p:cNvSpPr/>
          <p:nvPr/>
        </p:nvSpPr>
        <p:spPr>
          <a:xfrm>
            <a:off x="658368" y="2180897"/>
            <a:ext cx="5064515" cy="1534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550"/>
              <a:buFont typeface="Calibri"/>
              <a:buNone/>
            </a:pPr>
            <a:r>
              <a:rPr lang="en-US" sz="200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Tell me what you think…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550"/>
              <a:buFont typeface="Calibri"/>
              <a:buNone/>
            </a:pPr>
            <a:endParaRPr sz="2000" b="0" i="0" u="none" strike="noStrike" cap="none">
              <a:solidFill>
                <a:srgbClr val="EAF6F8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550"/>
              <a:buFont typeface="Calibri"/>
              <a:buNone/>
            </a:pPr>
            <a:r>
              <a:rPr lang="en-US" sz="200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Join our focus group to help refine these materials, with invitations to further workshops and opportunities.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23"/>
          <p:cNvSpPr/>
          <p:nvPr/>
        </p:nvSpPr>
        <p:spPr>
          <a:xfrm>
            <a:off x="1463040" y="2807208"/>
            <a:ext cx="52120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0" name="Google Shape;610;p23"/>
          <p:cNvSpPr/>
          <p:nvPr/>
        </p:nvSpPr>
        <p:spPr>
          <a:xfrm>
            <a:off x="1463040" y="3557016"/>
            <a:ext cx="52120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23"/>
          <p:cNvSpPr/>
          <p:nvPr/>
        </p:nvSpPr>
        <p:spPr>
          <a:xfrm>
            <a:off x="1463040" y="4306824"/>
            <a:ext cx="52120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endParaRPr sz="1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2" name="Google Shape;612;p23"/>
          <p:cNvSpPr/>
          <p:nvPr/>
        </p:nvSpPr>
        <p:spPr>
          <a:xfrm>
            <a:off x="7315200" y="2651760"/>
            <a:ext cx="4206240" cy="3108960"/>
          </a:xfrm>
          <a:prstGeom prst="roundRect">
            <a:avLst>
              <a:gd name="adj" fmla="val 3529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23"/>
          <p:cNvSpPr/>
          <p:nvPr/>
        </p:nvSpPr>
        <p:spPr>
          <a:xfrm>
            <a:off x="7589520" y="2880360"/>
            <a:ext cx="685800" cy="685800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" name="Google Shape;614;p2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4112" y="3044952"/>
            <a:ext cx="356616" cy="356616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p23"/>
          <p:cNvSpPr/>
          <p:nvPr/>
        </p:nvSpPr>
        <p:spPr>
          <a:xfrm>
            <a:off x="8412480" y="2926080"/>
            <a:ext cx="29260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Two things to remember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23"/>
          <p:cNvSpPr/>
          <p:nvPr/>
        </p:nvSpPr>
        <p:spPr>
          <a:xfrm>
            <a:off x="7589520" y="3657600"/>
            <a:ext cx="3657600" cy="1920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350"/>
              <a:buFont typeface="Calibri"/>
              <a:buNone/>
            </a:pPr>
            <a:r>
              <a:rPr lang="en-US" sz="2000" b="1" i="0" u="none" strike="noStrike" cap="none">
                <a:solidFill>
                  <a:srgbClr val="16425B"/>
                </a:solidFill>
                <a:latin typeface="Calibri"/>
                <a:ea typeface="Calibri"/>
                <a:cs typeface="Calibri"/>
                <a:sym typeface="Calibri"/>
              </a:rPr>
              <a:t>You can sign up now</a:t>
            </a:r>
            <a:r>
              <a:rPr lang="en-US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but you can only come to the workshop if: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350"/>
              <a:buFont typeface="Calibri"/>
              <a:buNone/>
            </a:pPr>
            <a:r>
              <a:rPr lang="en-US" sz="20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1. your teacher recommends you, and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350"/>
              <a:buFont typeface="Calibri"/>
              <a:buNone/>
            </a:pPr>
            <a:r>
              <a:rPr lang="en-US" sz="20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2. your parent or guardian gives permission.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23"/>
          <p:cNvSpPr/>
          <p:nvPr/>
        </p:nvSpPr>
        <p:spPr>
          <a:xfrm>
            <a:off x="658368" y="5943600"/>
            <a:ext cx="10058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800"/>
              <a:buFont typeface="Bookman Old Style"/>
              <a:buNone/>
            </a:pPr>
            <a:r>
              <a:rPr lang="en-US" sz="1800" b="1" i="1" u="none" strike="noStrike" cap="none">
                <a:solidFill>
                  <a:srgbClr val="F2B705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Thank you 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3" descr="photos/kids_kayak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3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D">
              <a:alpha val="41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0" y="0"/>
            <a:ext cx="6949440" cy="6858000"/>
          </a:xfrm>
          <a:prstGeom prst="rect">
            <a:avLst/>
          </a:prstGeom>
          <a:solidFill>
            <a:srgbClr val="16425B">
              <a:alpha val="45098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731520" y="1554480"/>
            <a:ext cx="5486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2000"/>
              <a:buFont typeface="Calibri"/>
              <a:buNone/>
            </a:pPr>
            <a:r>
              <a:rPr lang="en-US" sz="20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PART 1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731520" y="2057400"/>
            <a:ext cx="82296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Bookman Old Style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Thinking in Systems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3"/>
          <p:cNvSpPr/>
          <p:nvPr/>
        </p:nvSpPr>
        <p:spPr>
          <a:xfrm>
            <a:off x="749808" y="3108960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2200"/>
              <a:buFont typeface="Calibri"/>
              <a:buNone/>
            </a:pPr>
            <a:r>
              <a:rPr lang="en-US" sz="2200" b="0" i="1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A powerful way to understand how nature works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3"/>
          <p:cNvSpPr/>
          <p:nvPr/>
        </p:nvSpPr>
        <p:spPr>
          <a:xfrm>
            <a:off x="777240" y="4069080"/>
            <a:ext cx="914400" cy="914400"/>
          </a:xfrm>
          <a:prstGeom prst="ellipse">
            <a:avLst/>
          </a:prstGeom>
          <a:solidFill>
            <a:srgbClr val="EF6F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" name="Google Shape;71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6696" y="428853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"/>
          <p:cNvSpPr/>
          <p:nvPr/>
        </p:nvSpPr>
        <p:spPr>
          <a:xfrm>
            <a:off x="777240" y="6126480"/>
            <a:ext cx="73152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2E8"/>
              </a:buClr>
              <a:buSzPts val="1200"/>
              <a:buFont typeface="Calibri"/>
              <a:buNone/>
            </a:pPr>
            <a:r>
              <a:rPr lang="en-US" sz="1200" b="0" i="1" u="none" strike="noStrike" cap="none">
                <a:solidFill>
                  <a:srgbClr val="CFE2E8"/>
                </a:solidFill>
                <a:latin typeface="Calibri"/>
                <a:ea typeface="Calibri"/>
                <a:cs typeface="Calibri"/>
                <a:sym typeface="Calibri"/>
              </a:rPr>
              <a:t>Willows, water and wildlife on a Cambridgeshire lake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B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Everything is connected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658368" y="118872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900"/>
              <a:buFont typeface="Calibri"/>
              <a:buNone/>
            </a:pPr>
            <a:r>
              <a:rPr lang="en-US" sz="190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A system is a set of parts that interact and depend on one another — think of a spider's web.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640080" y="1783080"/>
            <a:ext cx="457200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1" name="Google Shape;81;p4"/>
          <p:cNvCxnSpPr/>
          <p:nvPr/>
        </p:nvCxnSpPr>
        <p:spPr>
          <a:xfrm>
            <a:off x="2651760" y="3840480"/>
            <a:ext cx="1828800" cy="0"/>
          </a:xfrm>
          <a:prstGeom prst="straightConnector1">
            <a:avLst/>
          </a:prstGeom>
          <a:noFill/>
          <a:ln w="1905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2" name="Google Shape;82;p4"/>
          <p:cNvCxnSpPr/>
          <p:nvPr/>
        </p:nvCxnSpPr>
        <p:spPr>
          <a:xfrm>
            <a:off x="2651760" y="3840480"/>
            <a:ext cx="1293157" cy="1293157"/>
          </a:xfrm>
          <a:prstGeom prst="straightConnector1">
            <a:avLst/>
          </a:prstGeom>
          <a:noFill/>
          <a:ln w="1905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3" name="Google Shape;83;p4"/>
          <p:cNvCxnSpPr/>
          <p:nvPr/>
        </p:nvCxnSpPr>
        <p:spPr>
          <a:xfrm>
            <a:off x="2651760" y="3840480"/>
            <a:ext cx="0" cy="1828800"/>
          </a:xfrm>
          <a:prstGeom prst="straightConnector1">
            <a:avLst/>
          </a:prstGeom>
          <a:noFill/>
          <a:ln w="1905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4" name="Google Shape;84;p4"/>
          <p:cNvCxnSpPr/>
          <p:nvPr/>
        </p:nvCxnSpPr>
        <p:spPr>
          <a:xfrm flipH="1">
            <a:off x="1358603" y="3840480"/>
            <a:ext cx="1293157" cy="1293157"/>
          </a:xfrm>
          <a:prstGeom prst="straightConnector1">
            <a:avLst/>
          </a:prstGeom>
          <a:noFill/>
          <a:ln w="1905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5" name="Google Shape;85;p4"/>
          <p:cNvCxnSpPr/>
          <p:nvPr/>
        </p:nvCxnSpPr>
        <p:spPr>
          <a:xfrm rot="10800000">
            <a:off x="822960" y="3840480"/>
            <a:ext cx="1828800" cy="0"/>
          </a:xfrm>
          <a:prstGeom prst="straightConnector1">
            <a:avLst/>
          </a:prstGeom>
          <a:noFill/>
          <a:ln w="1905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6" name="Google Shape;86;p4"/>
          <p:cNvCxnSpPr/>
          <p:nvPr/>
        </p:nvCxnSpPr>
        <p:spPr>
          <a:xfrm rot="10800000">
            <a:off x="1358603" y="2547323"/>
            <a:ext cx="1293157" cy="1293157"/>
          </a:xfrm>
          <a:prstGeom prst="straightConnector1">
            <a:avLst/>
          </a:prstGeom>
          <a:noFill/>
          <a:ln w="1905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7" name="Google Shape;87;p4"/>
          <p:cNvCxnSpPr/>
          <p:nvPr/>
        </p:nvCxnSpPr>
        <p:spPr>
          <a:xfrm rot="10800000">
            <a:off x="2651760" y="2011680"/>
            <a:ext cx="0" cy="1828800"/>
          </a:xfrm>
          <a:prstGeom prst="straightConnector1">
            <a:avLst/>
          </a:prstGeom>
          <a:noFill/>
          <a:ln w="1905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88" name="Google Shape;88;p4"/>
          <p:cNvCxnSpPr/>
          <p:nvPr/>
        </p:nvCxnSpPr>
        <p:spPr>
          <a:xfrm rot="10800000" flipH="1">
            <a:off x="2651760" y="2547323"/>
            <a:ext cx="1293157" cy="1293157"/>
          </a:xfrm>
          <a:prstGeom prst="straightConnector1">
            <a:avLst/>
          </a:prstGeom>
          <a:noFill/>
          <a:ln w="1905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9" name="Google Shape;89;p4"/>
          <p:cNvSpPr/>
          <p:nvPr/>
        </p:nvSpPr>
        <p:spPr>
          <a:xfrm>
            <a:off x="2103120" y="3291840"/>
            <a:ext cx="1097280" cy="1097280"/>
          </a:xfrm>
          <a:prstGeom prst="ellipse">
            <a:avLst/>
          </a:prstGeom>
          <a:noFill/>
          <a:ln w="19050" cap="flat" cmpd="sng">
            <a:solidFill>
              <a:srgbClr val="2A9D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1645920" y="2834640"/>
            <a:ext cx="2011680" cy="2011680"/>
          </a:xfrm>
          <a:prstGeom prst="ellipse">
            <a:avLst/>
          </a:prstGeom>
          <a:noFill/>
          <a:ln w="19050" cap="flat" cmpd="sng">
            <a:solidFill>
              <a:srgbClr val="2A9D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1188720" y="2377440"/>
            <a:ext cx="2926080" cy="2926080"/>
          </a:xfrm>
          <a:prstGeom prst="ellipse">
            <a:avLst/>
          </a:prstGeom>
          <a:noFill/>
          <a:ln w="19050" cap="flat" cmpd="sng">
            <a:solidFill>
              <a:srgbClr val="2A9D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2423160" y="3611880"/>
            <a:ext cx="457200" cy="457200"/>
          </a:xfrm>
          <a:prstGeom prst="ellipse">
            <a:avLst/>
          </a:prstGeom>
          <a:solidFill>
            <a:srgbClr val="EF6F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3" name="Google Shape;93;p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2888" y="3721608"/>
            <a:ext cx="237744" cy="237744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4"/>
          <p:cNvSpPr/>
          <p:nvPr/>
        </p:nvSpPr>
        <p:spPr>
          <a:xfrm>
            <a:off x="868680" y="5486400"/>
            <a:ext cx="411480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7293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1C7293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Pull one thread…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5486400" y="1783080"/>
            <a:ext cx="6035040" cy="4206240"/>
          </a:xfrm>
          <a:prstGeom prst="roundRect">
            <a:avLst>
              <a:gd name="adj" fmla="val 2609"/>
            </a:avLst>
          </a:prstGeom>
          <a:solidFill>
            <a:srgbClr val="16425B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4"/>
          <p:cNvSpPr/>
          <p:nvPr/>
        </p:nvSpPr>
        <p:spPr>
          <a:xfrm>
            <a:off x="5852160" y="2148840"/>
            <a:ext cx="914400" cy="91440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7" name="Google Shape;97;p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71616" y="2368296"/>
            <a:ext cx="475488" cy="47548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4"/>
          <p:cNvSpPr/>
          <p:nvPr/>
        </p:nvSpPr>
        <p:spPr>
          <a:xfrm>
            <a:off x="6903720" y="2286000"/>
            <a:ext cx="438912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Bookman Old Style"/>
              <a:buNone/>
            </a:pPr>
            <a:r>
              <a:rPr lang="en-US" sz="22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…the whole web shakes</a:t>
            </a:r>
            <a:endParaRPr sz="2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4"/>
          <p:cNvSpPr/>
          <p:nvPr/>
        </p:nvSpPr>
        <p:spPr>
          <a:xfrm>
            <a:off x="5852160" y="3291840"/>
            <a:ext cx="539496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2100"/>
              <a:buFont typeface="Calibri"/>
              <a:buNone/>
            </a:pPr>
            <a:r>
              <a:rPr lang="en-US" sz="210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Change one part of a system, and the effects ripple out to every other part.</a:t>
            </a:r>
            <a:endParaRPr sz="21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"/>
          <p:cNvSpPr/>
          <p:nvPr/>
        </p:nvSpPr>
        <p:spPr>
          <a:xfrm>
            <a:off x="5852160" y="4297680"/>
            <a:ext cx="539496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ADCFC"/>
              </a:buClr>
              <a:buSzPts val="1700"/>
              <a:buFont typeface="Calibri"/>
              <a:buNone/>
            </a:pPr>
            <a:r>
              <a:rPr lang="en-US" sz="1700" b="0" i="1" u="none" strike="noStrike" cap="none">
                <a:solidFill>
                  <a:srgbClr val="CADCFC"/>
                </a:solidFill>
                <a:latin typeface="Calibri"/>
                <a:ea typeface="Calibri"/>
                <a:cs typeface="Calibri"/>
                <a:sym typeface="Calibri"/>
              </a:rPr>
              <a:t>Ecosystems are vast, interconnected webs. In a pond, a wetland, or the whole Fens, a change to one element shifts everything linked to it — often in ways that aren't obvious at first.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7A773"/>
        </a:solid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"/>
          <p:cNvSpPr/>
          <p:nvPr/>
        </p:nvSpPr>
        <p:spPr>
          <a:xfrm>
            <a:off x="640080" y="457200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640080" y="457200"/>
            <a:ext cx="246888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1300"/>
              <a:buFont typeface="Calibri"/>
              <a:buNone/>
            </a:pPr>
            <a:r>
              <a:rPr lang="en-US" sz="1300" b="1" i="0" u="none" strike="noStrike" cap="none">
                <a:solidFill>
                  <a:srgbClr val="16425B"/>
                </a:solidFill>
                <a:latin typeface="Calibri"/>
                <a:ea typeface="Calibri"/>
                <a:cs typeface="Calibri"/>
                <a:sym typeface="Calibri"/>
              </a:rPr>
              <a:t>ACTIVITY</a:t>
            </a:r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640080" y="1097280"/>
            <a:ext cx="100584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Map a pond as a system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658368" y="1874520"/>
            <a:ext cx="100584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AF8"/>
              </a:buClr>
              <a:buSzPts val="1700"/>
              <a:buFont typeface="Calibri"/>
              <a:buNone/>
            </a:pPr>
            <a:r>
              <a:rPr lang="en-US" sz="1700" b="0" i="1" u="none" strike="noStrike" cap="none">
                <a:solidFill>
                  <a:srgbClr val="F0FAF8"/>
                </a:solidFill>
                <a:latin typeface="Calibri"/>
                <a:ea typeface="Calibri"/>
                <a:cs typeface="Calibri"/>
                <a:sym typeface="Calibri"/>
              </a:rPr>
              <a:t>Think like a systems scientist: map how the living and non-living parts of a pond depend on each other.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640080" y="2514600"/>
            <a:ext cx="5486400" cy="3611880"/>
          </a:xfrm>
          <a:prstGeom prst="roundRect">
            <a:avLst>
              <a:gd name="adj" fmla="val 3038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914400" y="2697480"/>
            <a:ext cx="457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7A773"/>
              </a:buClr>
              <a:buSzPts val="1800"/>
              <a:buFont typeface="Bookman Old Style"/>
              <a:buNone/>
            </a:pPr>
            <a:r>
              <a:rPr lang="en-US" sz="1800" b="1" i="0" u="none" strike="noStrike" cap="none">
                <a:solidFill>
                  <a:srgbClr val="57A773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task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914400" y="3200400"/>
            <a:ext cx="457200" cy="45720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914400" y="320040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1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1508760" y="3154680"/>
            <a:ext cx="448056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Sketch a pond in the centre of your page.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5"/>
          <p:cNvSpPr/>
          <p:nvPr/>
        </p:nvSpPr>
        <p:spPr>
          <a:xfrm>
            <a:off x="914400" y="3931920"/>
            <a:ext cx="457200" cy="457200"/>
          </a:xfrm>
          <a:prstGeom prst="ellipse">
            <a:avLst/>
          </a:prstGeom>
          <a:solidFill>
            <a:srgbClr val="57A77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914400" y="393192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2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1508760" y="3886200"/>
            <a:ext cx="448056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Add the key components — fish, amphibians, insects, reeds, birds, and the water itself.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914400" y="4663440"/>
            <a:ext cx="457200" cy="457200"/>
          </a:xfrm>
          <a:prstGeom prst="ellipse">
            <a:avLst/>
          </a:prstGeom>
          <a:solidFill>
            <a:srgbClr val="EF6F6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5"/>
          <p:cNvSpPr/>
          <p:nvPr/>
        </p:nvSpPr>
        <p:spPr>
          <a:xfrm>
            <a:off x="914400" y="466344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3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1508760" y="4617720"/>
            <a:ext cx="448056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Draw arrows to show the relationships and dependencies between them.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914400" y="5394960"/>
            <a:ext cx="457200" cy="457200"/>
          </a:xfrm>
          <a:prstGeom prst="ellipse">
            <a:avLst/>
          </a:prstGeom>
          <a:solidFill>
            <a:srgbClr val="2A9D8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914400" y="5394960"/>
            <a:ext cx="4572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4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1508760" y="5349240"/>
            <a:ext cx="448056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350"/>
              <a:buFont typeface="Calibri"/>
              <a:buNone/>
            </a:pPr>
            <a:r>
              <a:rPr lang="en-US" sz="1350" b="0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Map the food chains and flows: who consumes what, and which parts rely on the water and plants?</a:t>
            </a:r>
            <a:endParaRPr sz="13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5"/>
          <p:cNvSpPr/>
          <p:nvPr/>
        </p:nvSpPr>
        <p:spPr>
          <a:xfrm>
            <a:off x="6355080" y="2514600"/>
            <a:ext cx="5166360" cy="3611880"/>
          </a:xfrm>
          <a:prstGeom prst="roundRect">
            <a:avLst>
              <a:gd name="adj" fmla="val 3038"/>
            </a:avLst>
          </a:prstGeom>
          <a:solidFill>
            <a:srgbClr val="16425B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/>
          <p:nvPr/>
        </p:nvSpPr>
        <p:spPr>
          <a:xfrm>
            <a:off x="6675120" y="2788920"/>
            <a:ext cx="777240" cy="77724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" name="Google Shape;126;p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61658" y="2975458"/>
            <a:ext cx="404165" cy="40416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/>
          <p:nvPr/>
        </p:nvSpPr>
        <p:spPr>
          <a:xfrm>
            <a:off x="7635240" y="2834640"/>
            <a:ext cx="365760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Bookman Old Style"/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Apply the thinking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6675120" y="3794760"/>
            <a:ext cx="4572000" cy="2194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500"/>
              <a:buFont typeface="Calibri"/>
              <a:buNone/>
            </a:pPr>
            <a:r>
              <a:rPr lang="en-US" sz="15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What happens to the whole system if the pond dries up?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Calibri"/>
              <a:buNone/>
            </a:pPr>
            <a:br>
              <a:rPr lang="en-US" sz="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AF6F8"/>
              </a:buClr>
              <a:buSzPts val="1500"/>
              <a:buFont typeface="Calibri"/>
              <a:buNone/>
            </a:pPr>
            <a:r>
              <a:rPr lang="en-US" sz="1500" b="0" i="0" u="none" strike="noStrike" cap="none">
                <a:solidFill>
                  <a:srgbClr val="EAF6F8"/>
                </a:solidFill>
                <a:latin typeface="Calibri"/>
                <a:ea typeface="Calibri"/>
                <a:cs typeface="Calibri"/>
                <a:sym typeface="Calibri"/>
              </a:rPr>
              <a:t>That's the same question systems scientists ask about the real Fens.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9FB"/>
        </a:solid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"/>
          <p:cNvSpPr/>
          <p:nvPr/>
        </p:nvSpPr>
        <p:spPr>
          <a:xfrm>
            <a:off x="640080" y="411480"/>
            <a:ext cx="10972800" cy="777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6425B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16425B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Reviewing your system maps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658368" y="1143000"/>
            <a:ext cx="105156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700"/>
              <a:buFont typeface="Calibri"/>
              <a:buNone/>
            </a:pPr>
            <a:r>
              <a:rPr lang="en-US" sz="1700" b="0" i="1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Here's one version — but there's no single right answer, and a more detailed map is often a better one.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640080" y="1783080"/>
            <a:ext cx="7406640" cy="4206240"/>
          </a:xfrm>
          <a:prstGeom prst="roundRect">
            <a:avLst>
              <a:gd name="adj" fmla="val 2609"/>
            </a:avLst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7" name="Google Shape;137;p6"/>
          <p:cNvCxnSpPr/>
          <p:nvPr/>
        </p:nvCxnSpPr>
        <p:spPr>
          <a:xfrm rot="10800000">
            <a:off x="1737360" y="2743200"/>
            <a:ext cx="2423160" cy="1143000"/>
          </a:xfrm>
          <a:prstGeom prst="straightConnector1">
            <a:avLst/>
          </a:prstGeom>
          <a:noFill/>
          <a:ln w="19050" cap="flat" cmpd="sng">
            <a:solidFill>
              <a:srgbClr val="5C7A89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38" name="Google Shape;138;p6"/>
          <p:cNvCxnSpPr/>
          <p:nvPr/>
        </p:nvCxnSpPr>
        <p:spPr>
          <a:xfrm rot="10800000" flipH="1">
            <a:off x="4160520" y="2743200"/>
            <a:ext cx="2514600" cy="1143000"/>
          </a:xfrm>
          <a:prstGeom prst="straightConnector1">
            <a:avLst/>
          </a:prstGeom>
          <a:noFill/>
          <a:ln w="19050" cap="flat" cmpd="sng">
            <a:solidFill>
              <a:srgbClr val="5C7A89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39" name="Google Shape;139;p6"/>
          <p:cNvCxnSpPr/>
          <p:nvPr/>
        </p:nvCxnSpPr>
        <p:spPr>
          <a:xfrm flipH="1">
            <a:off x="1463040" y="3886200"/>
            <a:ext cx="2697480" cy="1234440"/>
          </a:xfrm>
          <a:prstGeom prst="straightConnector1">
            <a:avLst/>
          </a:prstGeom>
          <a:noFill/>
          <a:ln w="19050" cap="flat" cmpd="sng">
            <a:solidFill>
              <a:srgbClr val="5C7A89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40" name="Google Shape;140;p6"/>
          <p:cNvCxnSpPr/>
          <p:nvPr/>
        </p:nvCxnSpPr>
        <p:spPr>
          <a:xfrm>
            <a:off x="4160520" y="3886200"/>
            <a:ext cx="2697480" cy="1234440"/>
          </a:xfrm>
          <a:prstGeom prst="straightConnector1">
            <a:avLst/>
          </a:prstGeom>
          <a:noFill/>
          <a:ln w="19050" cap="flat" cmpd="sng">
            <a:solidFill>
              <a:srgbClr val="5C7A89"/>
            </a:solidFill>
            <a:prstDash val="solid"/>
            <a:round/>
            <a:headEnd type="oval" w="med" len="med"/>
            <a:tailEnd type="triangle" w="med" len="med"/>
          </a:ln>
        </p:spPr>
      </p:cxnSp>
      <p:cxnSp>
        <p:nvCxnSpPr>
          <p:cNvPr id="141" name="Google Shape;141;p6"/>
          <p:cNvCxnSpPr/>
          <p:nvPr/>
        </p:nvCxnSpPr>
        <p:spPr>
          <a:xfrm rot="10800000">
            <a:off x="4069080" y="2286000"/>
            <a:ext cx="91440" cy="1600200"/>
          </a:xfrm>
          <a:prstGeom prst="straightConnector1">
            <a:avLst/>
          </a:prstGeom>
          <a:noFill/>
          <a:ln w="19050" cap="flat" cmpd="sng">
            <a:solidFill>
              <a:srgbClr val="5C7A89"/>
            </a:solidFill>
            <a:prstDash val="solid"/>
            <a:round/>
            <a:headEnd type="oval" w="med" len="med"/>
            <a:tailEnd type="triangle" w="med" len="med"/>
          </a:ln>
        </p:spPr>
      </p:cxnSp>
      <p:sp>
        <p:nvSpPr>
          <p:cNvPr id="142" name="Google Shape;142;p6"/>
          <p:cNvSpPr/>
          <p:nvPr/>
        </p:nvSpPr>
        <p:spPr>
          <a:xfrm>
            <a:off x="1325880" y="2331720"/>
            <a:ext cx="822960" cy="822960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57A77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" name="Google Shape;143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7048" y="2496312"/>
            <a:ext cx="420624" cy="420624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6"/>
          <p:cNvSpPr/>
          <p:nvPr/>
        </p:nvSpPr>
        <p:spPr>
          <a:xfrm>
            <a:off x="960120" y="3136392"/>
            <a:ext cx="15544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Frog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6263640" y="2331720"/>
            <a:ext cx="822960" cy="822960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1C729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64808" y="2496312"/>
            <a:ext cx="420624" cy="420624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6"/>
          <p:cNvSpPr/>
          <p:nvPr/>
        </p:nvSpPr>
        <p:spPr>
          <a:xfrm>
            <a:off x="5897880" y="3136392"/>
            <a:ext cx="15544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Fish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1051560" y="4709160"/>
            <a:ext cx="822960" cy="822960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2A9D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p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52728" y="4873752"/>
            <a:ext cx="420624" cy="420624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6"/>
          <p:cNvSpPr/>
          <p:nvPr/>
        </p:nvSpPr>
        <p:spPr>
          <a:xfrm>
            <a:off x="685800" y="5513832"/>
            <a:ext cx="15544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Reeds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6446520" y="4709160"/>
            <a:ext cx="822960" cy="822960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EF6F6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" name="Google Shape;152;p6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647688" y="4873752"/>
            <a:ext cx="420624" cy="42062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6"/>
          <p:cNvSpPr/>
          <p:nvPr/>
        </p:nvSpPr>
        <p:spPr>
          <a:xfrm>
            <a:off x="6080760" y="5513832"/>
            <a:ext cx="15544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Insects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3657600" y="1874520"/>
            <a:ext cx="822960" cy="822960"/>
          </a:xfrm>
          <a:prstGeom prst="ellipse">
            <a:avLst/>
          </a:prstGeom>
          <a:solidFill>
            <a:srgbClr val="FFFFFF"/>
          </a:solidFill>
          <a:ln w="25400" cap="flat" cmpd="sng">
            <a:solidFill>
              <a:srgbClr val="16425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6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58768" y="2039112"/>
            <a:ext cx="420624" cy="420624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6"/>
          <p:cNvSpPr/>
          <p:nvPr/>
        </p:nvSpPr>
        <p:spPr>
          <a:xfrm>
            <a:off x="3291840" y="2679192"/>
            <a:ext cx="155448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B3A4B"/>
              </a:buClr>
              <a:buSzPts val="1200"/>
              <a:buFont typeface="Calibri"/>
              <a:buNone/>
            </a:pPr>
            <a:r>
              <a:rPr lang="en-US" sz="1200" b="1" i="0" u="none" strike="noStrike" cap="none">
                <a:solidFill>
                  <a:srgbClr val="1B3A4B"/>
                </a:solidFill>
                <a:latin typeface="Calibri"/>
                <a:ea typeface="Calibri"/>
                <a:cs typeface="Calibri"/>
                <a:sym typeface="Calibri"/>
              </a:rPr>
              <a:t>Heron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8229600" y="1783080"/>
            <a:ext cx="3291840" cy="4206240"/>
          </a:xfrm>
          <a:prstGeom prst="roundRect">
            <a:avLst>
              <a:gd name="adj" fmla="val 3333"/>
            </a:avLst>
          </a:prstGeom>
          <a:solidFill>
            <a:srgbClr val="57A773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8503920" y="2057400"/>
            <a:ext cx="777240" cy="777240"/>
          </a:xfrm>
          <a:prstGeom prst="ellipse">
            <a:avLst/>
          </a:prstGeom>
          <a:solidFill>
            <a:srgbClr val="F2B70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9" name="Google Shape;159;p6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90458" y="2243938"/>
            <a:ext cx="404165" cy="404165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6"/>
          <p:cNvSpPr/>
          <p:nvPr/>
        </p:nvSpPr>
        <p:spPr>
          <a:xfrm>
            <a:off x="8503920" y="2926080"/>
            <a:ext cx="274320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Bookman Old Style"/>
              <a:buNone/>
            </a:pPr>
            <a:r>
              <a:rPr lang="en-US" sz="19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The takeaway</a:t>
            </a:r>
            <a:endParaRPr sz="19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8503920" y="3611880"/>
            <a:ext cx="2788920" cy="2103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AF8"/>
              </a:buClr>
              <a:buSzPts val="1450"/>
              <a:buFont typeface="Calibri"/>
              <a:buNone/>
            </a:pPr>
            <a:r>
              <a:rPr lang="en-US" sz="1450" b="0" i="0" u="none" strike="noStrike" cap="none">
                <a:solidFill>
                  <a:srgbClr val="F0FAF8"/>
                </a:solidFill>
                <a:latin typeface="Calibri"/>
                <a:ea typeface="Calibri"/>
                <a:cs typeface="Calibri"/>
                <a:sym typeface="Calibri"/>
              </a:rPr>
              <a:t>Every connection you mapped reflects a real principle: in an ecosystem, nothing exists in isolation. This is exactly how systems scientists analyse the natural world.</a:t>
            </a:r>
            <a:endParaRPr sz="14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0" y="6400800"/>
            <a:ext cx="12191695" cy="457200"/>
          </a:xfrm>
          <a:prstGeom prst="rect">
            <a:avLst/>
          </a:prstGeom>
          <a:solidFill>
            <a:srgbClr val="16425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365760" y="6400800"/>
            <a:ext cx="11430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Calibri"/>
              <a:buNone/>
            </a:pPr>
            <a:r>
              <a:rPr lang="en-US" sz="1250" b="0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Add your name, age and school on the back — selected work may be published online by GYC (with permission).</a:t>
            </a:r>
            <a:endParaRPr sz="125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3291910" y="3337510"/>
            <a:ext cx="1645800" cy="109740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3246173" y="3337510"/>
            <a:ext cx="1645800" cy="1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Bookman Old Style"/>
              <a:buNone/>
            </a:pPr>
            <a:r>
              <a:rPr lang="en-US" sz="15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POND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oogle Shape;171;p7" descr="photos/fen_lake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7"/>
          <p:cNvSpPr/>
          <p:nvPr/>
        </p:nvSpPr>
        <p:spPr>
          <a:xfrm>
            <a:off x="30625" y="59550"/>
            <a:ext cx="12191700" cy="6858000"/>
          </a:xfrm>
          <a:prstGeom prst="rect">
            <a:avLst/>
          </a:prstGeom>
          <a:solidFill>
            <a:srgbClr val="0F2E3D">
              <a:alpha val="3019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0" y="5486400"/>
            <a:ext cx="12191695" cy="1371600"/>
          </a:xfrm>
          <a:prstGeom prst="rect">
            <a:avLst/>
          </a:prstGeom>
          <a:solidFill>
            <a:srgbClr val="16425B">
              <a:alpha val="6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640080" y="411480"/>
            <a:ext cx="100584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400"/>
              <a:buFont typeface="Bookman Old Style"/>
              <a:buNone/>
            </a:pPr>
            <a:r>
              <a:rPr lang="en-US" sz="34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A reinforcing feedback loop</a:t>
            </a:r>
            <a:endParaRPr sz="3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658368" y="1143000"/>
            <a:ext cx="10058400" cy="45720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Calibri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Sometimes a change feeds back on itself, making the original problem worse over time.</a:t>
            </a:r>
            <a:endParaRPr sz="17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76" name="Google Shape;176;p7"/>
          <p:cNvCxnSpPr/>
          <p:nvPr/>
        </p:nvCxnSpPr>
        <p:spPr>
          <a:xfrm>
            <a:off x="6400800" y="2697480"/>
            <a:ext cx="1920240" cy="1005840"/>
          </a:xfrm>
          <a:prstGeom prst="straightConnector1">
            <a:avLst/>
          </a:prstGeom>
          <a:noFill/>
          <a:ln w="44450" cap="flat" cmpd="sng">
            <a:solidFill>
              <a:srgbClr val="EF6F6C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77" name="Google Shape;177;p7"/>
          <p:cNvCxnSpPr/>
          <p:nvPr/>
        </p:nvCxnSpPr>
        <p:spPr>
          <a:xfrm>
            <a:off x="3840480" y="4160520"/>
            <a:ext cx="4114800" cy="0"/>
          </a:xfrm>
          <a:prstGeom prst="straightConnector1">
            <a:avLst/>
          </a:prstGeom>
          <a:noFill/>
          <a:ln w="44450" cap="flat" cmpd="sng">
            <a:solidFill>
              <a:srgbClr val="EF6F6C"/>
            </a:solidFill>
            <a:prstDash val="solid"/>
            <a:round/>
            <a:headEnd type="triangle" w="med" len="med"/>
            <a:tailEnd type="none" w="sm" len="sm"/>
          </a:ln>
        </p:spPr>
      </p:cxnSp>
      <p:cxnSp>
        <p:nvCxnSpPr>
          <p:cNvPr id="178" name="Google Shape;178;p7"/>
          <p:cNvCxnSpPr/>
          <p:nvPr/>
        </p:nvCxnSpPr>
        <p:spPr>
          <a:xfrm rot="10800000" flipH="1">
            <a:off x="3429000" y="2651760"/>
            <a:ext cx="2423160" cy="1005840"/>
          </a:xfrm>
          <a:prstGeom prst="straightConnector1">
            <a:avLst/>
          </a:prstGeom>
          <a:noFill/>
          <a:ln w="44450" cap="flat" cmpd="sng">
            <a:solidFill>
              <a:srgbClr val="EF6F6C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179" name="Google Shape;179;p7"/>
          <p:cNvSpPr/>
          <p:nvPr/>
        </p:nvSpPr>
        <p:spPr>
          <a:xfrm>
            <a:off x="5349240" y="1783080"/>
            <a:ext cx="1600200" cy="1600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4892040" y="2400330"/>
            <a:ext cx="2514600" cy="3657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38100" dist="12700" dir="5400000" algn="b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 drain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8229600" y="3291840"/>
            <a:ext cx="1600200" cy="1600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" name="Google Shape;182;p7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05088" y="3584448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7"/>
          <p:cNvSpPr/>
          <p:nvPr/>
        </p:nvSpPr>
        <p:spPr>
          <a:xfrm>
            <a:off x="7772400" y="4289590"/>
            <a:ext cx="2514600" cy="3657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38100" dist="12700" dir="5400000" algn="b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Soil sinks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2560320" y="3291840"/>
            <a:ext cx="1600200" cy="1600200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38100" dir="5400000" algn="bl" rotWithShape="0">
              <a:srgbClr val="000000">
                <a:alpha val="18039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5" name="Google Shape;185;p7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35808" y="3584448"/>
            <a:ext cx="640080" cy="64008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7"/>
          <p:cNvSpPr/>
          <p:nvPr/>
        </p:nvSpPr>
        <p:spPr>
          <a:xfrm>
            <a:off x="2134270" y="4289590"/>
            <a:ext cx="2514600" cy="3657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38100" dist="12700" dir="5400000" algn="bl" rotWithShape="0">
              <a:srgbClr val="000000">
                <a:alpha val="6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Bookman Old Style"/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More water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640080" y="5669280"/>
            <a:ext cx="10972800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00"/>
              <a:buFont typeface="Calibri"/>
              <a:buNone/>
            </a:pPr>
            <a:r>
              <a:rPr lang="en-US" sz="1500" b="1" i="1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Draining dries the peat → the peat shrinks and the land sinks → more water must be pumped out → so drainage intensifies. The loop reinforces itself.</a:t>
            </a:r>
            <a:endParaRPr sz="15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8" descr="photos/dawn_kayak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8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D">
              <a:alpha val="34901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0" y="0"/>
            <a:ext cx="6035040" cy="6858000"/>
          </a:xfrm>
          <a:prstGeom prst="rect">
            <a:avLst/>
          </a:prstGeom>
          <a:solidFill>
            <a:srgbClr val="16425B">
              <a:alpha val="50196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640080" y="297180"/>
            <a:ext cx="73152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Bookman Old Style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Look under the surface</a:t>
            </a: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658368" y="1280160"/>
            <a:ext cx="8501398" cy="914400"/>
          </a:xfrm>
          <a:prstGeom prst="rect">
            <a:avLst/>
          </a:prstGeom>
          <a:noFill/>
          <a:ln>
            <a:noFill/>
          </a:ln>
          <a:effectLst>
            <a:outerShdw blurRad="38100" dist="127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Calibri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flood is the visible event. A systems thinker looks past it to ask what underlying conditions and decisions produced it.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658368" y="2331720"/>
            <a:ext cx="53949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500"/>
              <a:buFont typeface="Calibri"/>
              <a:buNone/>
            </a:pPr>
            <a:r>
              <a:rPr lang="en-US" sz="20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What we SEE:  </a:t>
            </a: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field has flooded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658368" y="3268980"/>
            <a:ext cx="53949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2E8"/>
              </a:buClr>
              <a:buSzPts val="1500"/>
              <a:buFont typeface="Calibri"/>
              <a:buNone/>
            </a:pPr>
            <a:r>
              <a:rPr lang="en-US" sz="2000" b="1" i="0" u="none" strike="noStrike" cap="none">
                <a:solidFill>
                  <a:srgbClr val="CFE2E8"/>
                </a:solidFill>
                <a:latin typeface="Calibri"/>
                <a:ea typeface="Calibri"/>
                <a:cs typeface="Calibri"/>
                <a:sym typeface="Calibri"/>
              </a:rPr>
              <a:t>Underneath:  </a:t>
            </a: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It rained a lot and rivers are high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8"/>
          <p:cNvSpPr/>
          <p:nvPr/>
        </p:nvSpPr>
        <p:spPr>
          <a:xfrm>
            <a:off x="658368" y="3794760"/>
            <a:ext cx="53949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2E8"/>
              </a:buClr>
              <a:buSzPts val="1500"/>
              <a:buFont typeface="Calibri"/>
              <a:buNone/>
            </a:pPr>
            <a:r>
              <a:rPr lang="en-US" sz="2000" b="1" i="0" u="none" strike="noStrike" cap="none">
                <a:solidFill>
                  <a:srgbClr val="CFE2E8"/>
                </a:solidFill>
                <a:latin typeface="Calibri"/>
                <a:ea typeface="Calibri"/>
                <a:cs typeface="Calibri"/>
                <a:sym typeface="Calibri"/>
              </a:rPr>
              <a:t>Deeper:  </a:t>
            </a: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Wetlands were drained — water has nowhere to go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8"/>
          <p:cNvSpPr/>
          <p:nvPr/>
        </p:nvSpPr>
        <p:spPr>
          <a:xfrm>
            <a:off x="640080" y="4617720"/>
            <a:ext cx="539496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E2E8"/>
              </a:buClr>
              <a:buSzPts val="1500"/>
              <a:buFont typeface="Calibri"/>
              <a:buNone/>
            </a:pPr>
            <a:r>
              <a:rPr lang="en-US" sz="2000" b="1" i="0" u="none" strike="noStrike" cap="none">
                <a:solidFill>
                  <a:srgbClr val="CFE2E8"/>
                </a:solidFill>
                <a:latin typeface="Calibri"/>
                <a:ea typeface="Calibri"/>
                <a:cs typeface="Calibri"/>
                <a:sym typeface="Calibri"/>
              </a:rPr>
              <a:t>Deepest:  </a:t>
            </a: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Long ago we chose farmland over wet land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8"/>
          <p:cNvSpPr/>
          <p:nvPr/>
        </p:nvSpPr>
        <p:spPr>
          <a:xfrm>
            <a:off x="658368" y="5834818"/>
            <a:ext cx="6746169" cy="822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1400"/>
              <a:buFont typeface="Calibri"/>
              <a:buNone/>
            </a:pPr>
            <a:r>
              <a:rPr lang="en-US" sz="1600" b="1" i="1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Looking beneath the visible event to the patterns, structures and decisions driving it is known as the ICEBERG MODEL.</a:t>
            </a:r>
            <a:endParaRPr sz="16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3" name="Google Shape;203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93200" y="3392248"/>
            <a:ext cx="3798500" cy="3465750"/>
          </a:xfrm>
          <a:prstGeom prst="rect">
            <a:avLst/>
          </a:prstGeom>
          <a:solidFill>
            <a:srgbClr val="0F2E3D">
              <a:alpha val="34901"/>
            </a:srgbClr>
          </a:solidFill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9" descr="photos/lily_kayak_bg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D">
              <a:alpha val="4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9"/>
          <p:cNvSpPr/>
          <p:nvPr/>
        </p:nvSpPr>
        <p:spPr>
          <a:xfrm>
            <a:off x="0" y="0"/>
            <a:ext cx="6949440" cy="6858000"/>
          </a:xfrm>
          <a:prstGeom prst="rect">
            <a:avLst/>
          </a:prstGeom>
          <a:solidFill>
            <a:srgbClr val="3E7D52">
              <a:alpha val="4196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731520" y="1554480"/>
            <a:ext cx="54864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B705"/>
              </a:buClr>
              <a:buSzPts val="2000"/>
              <a:buFont typeface="Calibri"/>
              <a:buNone/>
            </a:pPr>
            <a:r>
              <a:rPr lang="en-US" sz="2000" b="1" i="0" u="none" strike="noStrike" cap="none">
                <a:solidFill>
                  <a:srgbClr val="F2B705"/>
                </a:solidFill>
                <a:latin typeface="Calibri"/>
                <a:ea typeface="Calibri"/>
                <a:cs typeface="Calibri"/>
                <a:sym typeface="Calibri"/>
              </a:rPr>
              <a:t>PART 2</a:t>
            </a:r>
            <a:endParaRPr sz="2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731520" y="2057400"/>
            <a:ext cx="8229600" cy="822960"/>
          </a:xfrm>
          <a:prstGeom prst="rect">
            <a:avLst/>
          </a:prstGeom>
          <a:noFill/>
          <a:ln>
            <a:noFill/>
          </a:ln>
          <a:effectLst>
            <a:outerShdw blurRad="50800" dist="25400" dir="5400000" algn="bl" rotWithShape="0">
              <a:srgbClr val="000000">
                <a:alpha val="50196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Bookman Old Style"/>
              <a:buNone/>
            </a:pPr>
            <a:r>
              <a:rPr lang="en-US" sz="4400" b="1" i="0" u="none" strike="noStrike" cap="none">
                <a:solidFill>
                  <a:srgbClr val="FFFFFF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Wetlands &amp; the Fens</a:t>
            </a:r>
            <a:endParaRPr sz="44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749808" y="3108960"/>
            <a:ext cx="73152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0FAF8"/>
              </a:buClr>
              <a:buSzPts val="2200"/>
              <a:buFont typeface="Calibri"/>
              <a:buNone/>
            </a:pPr>
            <a:r>
              <a:rPr lang="en-US" sz="3000" b="0" i="1" u="none" strike="noStrike" cap="none">
                <a:solidFill>
                  <a:srgbClr val="F0FAF8"/>
                </a:solidFill>
                <a:latin typeface="Calibri"/>
                <a:ea typeface="Calibri"/>
                <a:cs typeface="Calibri"/>
                <a:sym typeface="Calibri"/>
              </a:rPr>
              <a:t>How wetlands reduce flood risk</a:t>
            </a:r>
            <a:endParaRPr sz="30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9"/>
          <p:cNvSpPr/>
          <p:nvPr/>
        </p:nvSpPr>
        <p:spPr>
          <a:xfrm>
            <a:off x="777240" y="4069080"/>
            <a:ext cx="914400" cy="914400"/>
          </a:xfrm>
          <a:prstGeom prst="ellipse">
            <a:avLst/>
          </a:prstGeom>
          <a:solidFill>
            <a:srgbClr val="1C72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6" name="Google Shape;216;p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96696" y="4288536"/>
            <a:ext cx="475488" cy="475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2761</Words>
  <Application>Microsoft Office PowerPoint</Application>
  <PresentationFormat>Widescreen</PresentationFormat>
  <Paragraphs>272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Bookman Old Style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Nico</dc:creator>
  <cp:lastModifiedBy>Markus W. Gehring</cp:lastModifiedBy>
  <cp:revision>4</cp:revision>
  <cp:lastPrinted>2026-07-21T21:22:14Z</cp:lastPrinted>
  <dcterms:created xsi:type="dcterms:W3CDTF">2026-06-23T13:32:14Z</dcterms:created>
  <dcterms:modified xsi:type="dcterms:W3CDTF">2026-08-10T07:10:13Z</dcterms:modified>
</cp:coreProperties>
</file>