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14.xml" ContentType="application/vnd.openxmlformats-officedocument.presentationml.slide+xml"/>
  <Override PartName="/ppt/slides/slide21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19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notesSlides/notesSlide1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</p:sldIdLst>
  <p:sldSz cx="12192000" cy="6858000"/>
  <p:notesSz cx="6858000" cy="12192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move the slide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dt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ftr" idx="2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6"/>
          <p:cNvSpPr>
            <a:spLocks noGrp="1"/>
          </p:cNvSpPr>
          <p:nvPr>
            <p:ph type="sldNum" idx="3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748DC5B1-4F30-4B3B-A8A3-BC017946DF9E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0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Title: 'Restoring Our Fens'. Background is a real Fenland photo (windmill &amp; reedbed). Introduce yourself: name, that you're at UWC Atlantic, Vice-Chair of GYC, and a KCS alumnus — this builds a friendly bridge with the pupils. Swap the placeholder for your own photo.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4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7CCE3AC-FD89-4E6A-9174-AD8AB044FD87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3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Lovely content kept, design swapped to use a real wetland photo panel. Wicken Fen is the nearby living example if pupils have visited.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1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0F11BFB-FF3B-4199-8001-3EAEBD9A53C6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3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Story kept (terrific content). Added: a place-name quiz to involve them (old vs new place in the Fens), and a photo strip placeholder for Holme Fen, Wicken Fen, and the Cam/Ouse/Nene rivers — drop those in when you have them.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4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AB53840-4A73-47E6-9CBE-A6B7705B492A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3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Maths check you asked for: subsidence ≈4 m. An average adult man ≈1.75 m, so 4 ÷ 1.75 ≈ 2.3 — i.e. more than TWO 'Mr Deely's tall, not three (three would need him ~1.33 m). I've drawn ~2.3 people and phrased it as 'more than two grown-ups on each other's shoulders' to stay accurate. Swap in the real post photo you took.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7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DE5B999-3F7A-4CCB-BD4A-A93BBC4EA04B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3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Design refreshed with a real Fen photo background; cross-section content kept. Explain the perched rivers and pumps lifting water uphill.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0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9D170BF-068F-47B1-BCB5-7DDB627A8913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4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Colourful design over a lily-pad lake photo, emphasising wildlife and homes as you asked.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3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FBE6930-88D4-4593-8223-46ECADC9B531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4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Comparison now uses a peat-brown panel for hard/drained land and a real green wetland photo for the soft side, as requested.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6" name="PlaceHolder 3"/>
          <p:cNvSpPr>
            <a:spLocks noGrp="1"/>
          </p:cNvSpPr>
          <p:nvPr>
            <p:ph type="sldNum" idx="1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868C28F-B7EF-4F09-8118-6F5764068EF0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4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Raindrop journey now sits in a green watershed/ecosystem band, as requested.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9" name="PlaceHolder 3"/>
          <p:cNvSpPr>
            <a:spLocks noGrp="1"/>
          </p:cNvSpPr>
          <p:nvPr>
            <p:ph type="sldNum" idx="1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D9CF1D1-E23C-4D00-BDF6-850952927E4B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5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Plan slide now has placeholders for a youth/GYC photo and a Cambridge City Council photo. Added the message about the Fens flooding report and the goal of becoming an accredited Wetland City (a real international 'Wetland City Accreditation' scheme) — a positive, concrete aim.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2" name="PlaceHolder 3"/>
          <p:cNvSpPr>
            <a:spLocks noGrp="1"/>
          </p:cNvSpPr>
          <p:nvPr>
            <p:ph type="sldNum" idx="2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098261F-64B8-4DF3-9A7C-58E8CC533C80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5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New slide 1 of 2 introducing the Habitat Helpers Handbook. Frame the pupils as expert reviewers. Walk through the structure: cover + three spreads + back cover. Next slide is the review/feedback activity.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5" name="PlaceHolder 3"/>
          <p:cNvSpPr>
            <a:spLocks noGrp="1"/>
          </p:cNvSpPr>
          <p:nvPr>
            <p:ph type="sldNum" idx="2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AAB2283-EB5C-4EA1-A03B-E306A0FC97C4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5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New slide 2 of 2: structured feedback walk-through. Go cover → spread 1 → 2 → 3 → back cover. For each, gather what they liked and their best idea, and identify the top content per spread. Capture these — they feed the 'review and improve' of the piloted materials.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8" name="PlaceHolder 3"/>
          <p:cNvSpPr>
            <a:spLocks noGrp="1"/>
          </p:cNvSpPr>
          <p:nvPr>
            <p:ph type="sldNum" idx="2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E05D7D8-B726-4615-905E-78C1FF4005AF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0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'Restore' is the key new verb — we're not just learning, we're healing the landscape. Fresh green Fen background. Ask who has seen a very wet field or a flood.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7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053E889-5B8C-497D-B499-01554480AB3A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6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Colourful 'what you can do' over a real photo of young people on the water.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1" name="PlaceHolder 3"/>
          <p:cNvSpPr>
            <a:spLocks noGrp="1"/>
          </p:cNvSpPr>
          <p:nvPr>
            <p:ph type="sldNum" idx="2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EAF80DE-70C4-4486-AF00-F343827907C5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6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Resources slide with GYC website placeholder (drop in the real URL). Recommended orgs are all real and Fen-relevant. Teases the volunteer focus group, detailed on the final slide.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4" name="PlaceHolder 3"/>
          <p:cNvSpPr>
            <a:spLocks noGrp="1"/>
          </p:cNvSpPr>
          <p:nvPr>
            <p:ph type="sldNum" idx="2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61D44A2-B06F-400E-801C-8D7CECC61ADC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6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Final call to action. Pass the sign-up sheet around. Be crystal clear: signing up ≠ guaranteed place — they can only attend if BOTH the teacher recommends them AND a parent/guardian gives permission. Workshop is a summer 'review and improve' of the piloted materials, online or in person.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7" name="PlaceHolder 3"/>
          <p:cNvSpPr>
            <a:spLocks noGrp="1"/>
          </p:cNvSpPr>
          <p:nvPr>
            <p:ph type="sldNum" idx="2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9EEBDC7-A14E-4494-9C09-BB2C539B6F9E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0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Divider for Part 1. The photo shows children kayaking by willows — a living green wetland with people enjoying it. If you have a photo of Kings/Cambridge or otters/swans, this is a good slide to swap it in.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0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32A2641-29D9-428F-832B-B811925049AA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1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Spider-web metaphor ONLY (other examples removed). Get a pupil to mime pulling a thread and watch the whole web shake. Land the idea that nature is a giant connected web — this sets up the pond-drawing activity next.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3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C1419E0-02D8-45D3-8687-08EF7EF5C55D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1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Hands-on drawing activity (replaces abstract examples). Hand out paper. Let them draw a pond, add living things, then arrows for connections. Circulate and prompt 'who needs who?'. Next slide shows your model answer and praises their work.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6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31FA800-4CF4-425E-B8E2-F46958094B0C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1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Show YOUR model pond web and warmly praise their drawings — find specific good ideas in the room. Note the footer: name/age/school on the back, may be published online by GYC (get the usual permissions). Keep the praise genuine and specific.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9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3DB377D-DA1F-40CF-9829-C9DBEA41FA89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2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Feedback loop over a real Fen lake photo. Walk the loop with a finger. This vicious cycle is why the problem is tricky — and why restoring wetlands breaks the loop.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2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5A66D6C-CDF4-4E80-9B55-200CC8375124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2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Reframed as you asked: lead with 'what we see in a flood vs the underlying factors', THEN name it an iceberg diagram at the end. Misty dawn photo suits the 'hidden depths' idea. Encourage 'why?' questions to dig down the layers.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5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175A700-1BA1-43E3-BA85-EF54D2B9A614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52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US" sz="12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Divider for Part 2 over a lily-pad lake photo.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8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D02F908-2CFB-4F4A-B698-B15B61DD7B97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3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1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5.png"/><Relationship Id="rId3" Type="http://schemas.openxmlformats.org/officeDocument/2006/relationships/image" Target="../media/image31.jpeg"/><Relationship Id="rId4" Type="http://schemas.openxmlformats.org/officeDocument/2006/relationships/image" Target="../media/image32.jpeg"/><Relationship Id="rId5" Type="http://schemas.openxmlformats.org/officeDocument/2006/relationships/image" Target="../media/image32.jpe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25.png"/><Relationship Id="rId6" Type="http://schemas.openxmlformats.org/officeDocument/2006/relationships/image" Target="../media/image5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image" Target="../media/image38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3.png"/><Relationship Id="rId5" Type="http://schemas.openxmlformats.org/officeDocument/2006/relationships/image" Target="../media/image36.png"/><Relationship Id="rId6" Type="http://schemas.openxmlformats.org/officeDocument/2006/relationships/image" Target="../media/image5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29.png"/><Relationship Id="rId3" Type="http://schemas.openxmlformats.org/officeDocument/2006/relationships/image" Target="../media/image5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43.png"/><Relationship Id="rId3" Type="http://schemas.openxmlformats.org/officeDocument/2006/relationships/image" Target="../media/image28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Relationship Id="rId7" Type="http://schemas.openxmlformats.org/officeDocument/2006/relationships/image" Target="../media/image4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48.png"/><Relationship Id="rId2" Type="http://schemas.openxmlformats.org/officeDocument/2006/relationships/image" Target="../media/image24.png"/><Relationship Id="rId3" Type="http://schemas.openxmlformats.org/officeDocument/2006/relationships/image" Target="../media/image43.png"/><Relationship Id="rId4" Type="http://schemas.openxmlformats.org/officeDocument/2006/relationships/image" Target="../media/image28.png"/><Relationship Id="rId5" Type="http://schemas.openxmlformats.org/officeDocument/2006/relationships/image" Target="../media/image49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29.png"/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4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48.png"/><Relationship Id="rId2" Type="http://schemas.openxmlformats.org/officeDocument/2006/relationships/image" Target="../media/image52.png"/><Relationship Id="rId3" Type="http://schemas.openxmlformats.org/officeDocument/2006/relationships/image" Target="../media/image15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53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6;p1" descr="photos/windmill_reeds_bg.png"/>
          <p:cNvPicPr/>
          <p:nvPr/>
        </p:nvPicPr>
        <p:blipFill>
          <a:blip r:embed="rId1"/>
          <a:stretch/>
        </p:blipFill>
        <p:spPr>
          <a:xfrm>
            <a:off x="0" y="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" name="Google Shape;17;p1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0f2e3d">
              <a:alpha val="3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12" name="Google Shape;18;p1"/>
          <p:cNvSpPr/>
          <p:nvPr/>
        </p:nvSpPr>
        <p:spPr>
          <a:xfrm>
            <a:off x="0" y="360"/>
            <a:ext cx="6949080" cy="6857640"/>
          </a:xfrm>
          <a:prstGeom prst="rect">
            <a:avLst/>
          </a:prstGeom>
          <a:solidFill>
            <a:srgbClr val="16425b">
              <a:alpha val="72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13" name="Google Shape;19;p1"/>
          <p:cNvSpPr/>
          <p:nvPr/>
        </p:nvSpPr>
        <p:spPr>
          <a:xfrm>
            <a:off x="640080" y="1371600"/>
            <a:ext cx="9507240" cy="1188360"/>
          </a:xfrm>
          <a:prstGeom prst="rect">
            <a:avLst/>
          </a:prstGeom>
          <a:noFill/>
          <a:ln w="0">
            <a:noFill/>
          </a:ln>
          <a:effectLst>
            <a:outerShdw algn="bl" blurRad="63360" dir="5400000" dist="25560" rotWithShape="0">
              <a:srgbClr val="000000">
                <a:alpha val="5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54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RESTORING OUR FENS</a:t>
            </a:r>
            <a:endParaRPr lang="en-US" sz="5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Google Shape;20;p1"/>
          <p:cNvSpPr/>
          <p:nvPr/>
        </p:nvSpPr>
        <p:spPr>
          <a:xfrm>
            <a:off x="658440" y="2606040"/>
            <a:ext cx="7772040" cy="639720"/>
          </a:xfrm>
          <a:prstGeom prst="rect">
            <a:avLst/>
          </a:prstGeom>
          <a:noFill/>
          <a:ln w="0">
            <a:noFill/>
          </a:ln>
          <a:effectLst>
            <a:outerShdw algn="bl" blurRad="50760" dir="5400000" dist="25560" rotWithShape="0">
              <a:srgbClr val="000000">
                <a:alpha val="5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2200" b="1" i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A youth guide to water, wetlands and flooding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Google Shape;21;p1"/>
          <p:cNvSpPr/>
          <p:nvPr/>
        </p:nvSpPr>
        <p:spPr>
          <a:xfrm>
            <a:off x="2743200" y="3657600"/>
            <a:ext cx="3154680" cy="246852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16" name="Google Shape;26;p1"/>
          <p:cNvSpPr/>
          <p:nvPr/>
        </p:nvSpPr>
        <p:spPr>
          <a:xfrm>
            <a:off x="2743200" y="4023360"/>
            <a:ext cx="28342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24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Nico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Google Shape;27;p1"/>
          <p:cNvSpPr/>
          <p:nvPr/>
        </p:nvSpPr>
        <p:spPr>
          <a:xfrm>
            <a:off x="2743200" y="4572000"/>
            <a:ext cx="2880000" cy="137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350" b="1" u="none" strike="noStrike">
                <a:solidFill>
                  <a:srgbClr val="1c7293"/>
                </a:solidFill>
                <a:effectLst/>
                <a:uFillTx/>
                <a:latin typeface="Calibri"/>
                <a:ea typeface="Calibri"/>
              </a:rPr>
              <a:t>UWC Atlantic College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lang="en-US" sz="135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Vice-Chair, Global Youth Climate (GYC)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9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93;p10"/>
          <p:cNvSpPr/>
          <p:nvPr/>
        </p:nvSpPr>
        <p:spPr>
          <a:xfrm>
            <a:off x="640080" y="411480"/>
            <a:ext cx="1097244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34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What is a wetland?</a:t>
            </a:r>
            <a:endParaRPr lang="en-US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Google Shape;194;p10"/>
          <p:cNvSpPr/>
          <p:nvPr/>
        </p:nvSpPr>
        <p:spPr>
          <a:xfrm>
            <a:off x="658440" y="1188720"/>
            <a:ext cx="107895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80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Land that is soaked with water for much of the year — half land, half water, and full of life.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Google Shape;195;p10"/>
          <p:cNvSpPr/>
          <p:nvPr/>
        </p:nvSpPr>
        <p:spPr>
          <a:xfrm>
            <a:off x="722520" y="1911240"/>
            <a:ext cx="5047200" cy="3949920"/>
          </a:xfrm>
          <a:prstGeom prst="roundRect">
            <a:avLst>
              <a:gd name="adj" fmla="val 2315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169" name="Google Shape;196;p10" descr="photos/fen_lake_panel.png"/>
          <p:cNvPicPr/>
          <p:nvPr/>
        </p:nvPicPr>
        <p:blipFill>
          <a:blip r:embed="rId1"/>
          <a:stretch/>
        </p:blipFill>
        <p:spPr>
          <a:xfrm>
            <a:off x="777240" y="1965960"/>
            <a:ext cx="4937400" cy="384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0" name="Google Shape;197;p10"/>
          <p:cNvSpPr/>
          <p:nvPr/>
        </p:nvSpPr>
        <p:spPr>
          <a:xfrm>
            <a:off x="777240" y="5806440"/>
            <a:ext cx="493740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100" b="0" i="1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A real Fenland wetland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Google Shape;198;p10"/>
          <p:cNvSpPr/>
          <p:nvPr/>
        </p:nvSpPr>
        <p:spPr>
          <a:xfrm>
            <a:off x="5989320" y="1965960"/>
            <a:ext cx="2697120" cy="1791720"/>
          </a:xfrm>
          <a:prstGeom prst="roundRect">
            <a:avLst>
              <a:gd name="adj" fmla="val 6122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172" name="Google Shape;199;p10"/>
          <p:cNvSpPr/>
          <p:nvPr/>
        </p:nvSpPr>
        <p:spPr>
          <a:xfrm>
            <a:off x="6190560" y="2185560"/>
            <a:ext cx="603000" cy="603000"/>
          </a:xfrm>
          <a:prstGeom prst="ellipse">
            <a:avLst/>
          </a:prstGeom>
          <a:solidFill>
            <a:srgbClr val="1c729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173" name="Google Shape;200;p10" descr="preencoded.png"/>
          <p:cNvPicPr/>
          <p:nvPr/>
        </p:nvPicPr>
        <p:blipFill>
          <a:blip r:embed="rId2"/>
          <a:stretch/>
        </p:blipFill>
        <p:spPr>
          <a:xfrm>
            <a:off x="6335280" y="2330280"/>
            <a:ext cx="313560" cy="313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4" name="Google Shape;201;p10"/>
          <p:cNvSpPr/>
          <p:nvPr/>
        </p:nvSpPr>
        <p:spPr>
          <a:xfrm>
            <a:off x="6885360" y="2167200"/>
            <a:ext cx="173700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5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Always soggy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Google Shape;202;p10"/>
          <p:cNvSpPr/>
          <p:nvPr/>
        </p:nvSpPr>
        <p:spPr>
          <a:xfrm>
            <a:off x="6190560" y="2898720"/>
            <a:ext cx="233136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30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A giant natural sponge.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Google Shape;203;p10"/>
          <p:cNvSpPr/>
          <p:nvPr/>
        </p:nvSpPr>
        <p:spPr>
          <a:xfrm>
            <a:off x="8832960" y="1965960"/>
            <a:ext cx="2697120" cy="1791720"/>
          </a:xfrm>
          <a:prstGeom prst="roundRect">
            <a:avLst>
              <a:gd name="adj" fmla="val 6122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177" name="Google Shape;204;p10"/>
          <p:cNvSpPr/>
          <p:nvPr/>
        </p:nvSpPr>
        <p:spPr>
          <a:xfrm>
            <a:off x="9034200" y="2185560"/>
            <a:ext cx="603000" cy="603000"/>
          </a:xfrm>
          <a:prstGeom prst="ellipse">
            <a:avLst/>
          </a:prstGeom>
          <a:solidFill>
            <a:srgbClr val="57a77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178" name="Google Shape;205;p10" descr="preencoded.png"/>
          <p:cNvPicPr/>
          <p:nvPr/>
        </p:nvPicPr>
        <p:blipFill>
          <a:blip r:embed="rId3"/>
          <a:stretch/>
        </p:blipFill>
        <p:spPr>
          <a:xfrm>
            <a:off x="9179280" y="2330280"/>
            <a:ext cx="313560" cy="313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9" name="Google Shape;206;p10"/>
          <p:cNvSpPr/>
          <p:nvPr/>
        </p:nvSpPr>
        <p:spPr>
          <a:xfrm>
            <a:off x="9729360" y="2167200"/>
            <a:ext cx="173700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5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Reeds &amp; rushes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Google Shape;207;p10"/>
          <p:cNvSpPr/>
          <p:nvPr/>
        </p:nvSpPr>
        <p:spPr>
          <a:xfrm>
            <a:off x="9034200" y="2898720"/>
            <a:ext cx="233136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30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Tall water-loving plants.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Google Shape;208;p10"/>
          <p:cNvSpPr/>
          <p:nvPr/>
        </p:nvSpPr>
        <p:spPr>
          <a:xfrm>
            <a:off x="5989320" y="3904560"/>
            <a:ext cx="2697120" cy="1791720"/>
          </a:xfrm>
          <a:prstGeom prst="roundRect">
            <a:avLst>
              <a:gd name="adj" fmla="val 6122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182" name="Google Shape;209;p10"/>
          <p:cNvSpPr/>
          <p:nvPr/>
        </p:nvSpPr>
        <p:spPr>
          <a:xfrm>
            <a:off x="6190560" y="4123800"/>
            <a:ext cx="603000" cy="603000"/>
          </a:xfrm>
          <a:prstGeom prst="ellipse">
            <a:avLst/>
          </a:prstGeom>
          <a:solidFill>
            <a:srgbClr val="2a9d8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183" name="Google Shape;210;p10" descr="preencoded.png"/>
          <p:cNvPicPr/>
          <p:nvPr/>
        </p:nvPicPr>
        <p:blipFill>
          <a:blip r:embed="rId4"/>
          <a:stretch/>
        </p:blipFill>
        <p:spPr>
          <a:xfrm>
            <a:off x="6335280" y="4268880"/>
            <a:ext cx="313560" cy="313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4" name="Google Shape;211;p10"/>
          <p:cNvSpPr/>
          <p:nvPr/>
        </p:nvSpPr>
        <p:spPr>
          <a:xfrm>
            <a:off x="6885360" y="4105800"/>
            <a:ext cx="173700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5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Bursting with life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Google Shape;212;p10"/>
          <p:cNvSpPr/>
          <p:nvPr/>
        </p:nvSpPr>
        <p:spPr>
          <a:xfrm>
            <a:off x="6190560" y="4837320"/>
            <a:ext cx="233136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30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Birds, frogs, fish &amp; bugs.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Google Shape;213;p10"/>
          <p:cNvSpPr/>
          <p:nvPr/>
        </p:nvSpPr>
        <p:spPr>
          <a:xfrm>
            <a:off x="8832960" y="3904560"/>
            <a:ext cx="2697120" cy="1791720"/>
          </a:xfrm>
          <a:prstGeom prst="roundRect">
            <a:avLst>
              <a:gd name="adj" fmla="val 6122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187" name="Google Shape;214;p10"/>
          <p:cNvSpPr/>
          <p:nvPr/>
        </p:nvSpPr>
        <p:spPr>
          <a:xfrm>
            <a:off x="9034200" y="4123800"/>
            <a:ext cx="603000" cy="603000"/>
          </a:xfrm>
          <a:prstGeom prst="ellipse">
            <a:avLst/>
          </a:prstGeom>
          <a:solidFill>
            <a:srgbClr val="f2b70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188" name="Google Shape;215;p10" descr="preencoded.png"/>
          <p:cNvPicPr/>
          <p:nvPr/>
        </p:nvPicPr>
        <p:blipFill>
          <a:blip r:embed="rId5"/>
          <a:stretch/>
        </p:blipFill>
        <p:spPr>
          <a:xfrm>
            <a:off x="9179280" y="4268880"/>
            <a:ext cx="313560" cy="313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9" name="Google Shape;216;p10"/>
          <p:cNvSpPr/>
          <p:nvPr/>
        </p:nvSpPr>
        <p:spPr>
          <a:xfrm>
            <a:off x="9729360" y="4105800"/>
            <a:ext cx="173700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5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Cleans water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Google Shape;217;p10"/>
          <p:cNvSpPr/>
          <p:nvPr/>
        </p:nvSpPr>
        <p:spPr>
          <a:xfrm>
            <a:off x="9034200" y="4837320"/>
            <a:ext cx="233136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30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Plants filter out the dirt.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9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223;p11"/>
          <p:cNvSpPr/>
          <p:nvPr/>
        </p:nvSpPr>
        <p:spPr>
          <a:xfrm>
            <a:off x="640080" y="411480"/>
            <a:ext cx="1097244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34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The story of the Fens</a:t>
            </a:r>
            <a:endParaRPr lang="en-US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Google Shape;224;p11"/>
          <p:cNvSpPr/>
          <p:nvPr/>
        </p:nvSpPr>
        <p:spPr>
          <a:xfrm>
            <a:off x="658440" y="1143000"/>
            <a:ext cx="107895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70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Our landscape near Cambridge has changed enormously — it wasn't always farmland.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193" name="Google Shape;225;p11"/>
          <p:cNvCxnSpPr/>
          <p:nvPr/>
        </p:nvCxnSpPr>
        <p:spPr>
          <a:xfrm>
            <a:off x="1737360" y="2468880"/>
            <a:ext cx="8778600" cy="360"/>
          </a:xfrm>
          <a:prstGeom prst="straightConnector1">
            <a:avLst/>
          </a:prstGeom>
          <a:ln w="31750">
            <a:solidFill>
              <a:srgbClr val="2a9d8f"/>
            </a:solidFill>
            <a:prstDash val="dash"/>
            <a:round/>
          </a:ln>
        </p:spPr>
      </p:cxnSp>
      <p:sp>
        <p:nvSpPr>
          <p:cNvPr id="194" name="Google Shape;226;p11"/>
          <p:cNvSpPr/>
          <p:nvPr/>
        </p:nvSpPr>
        <p:spPr>
          <a:xfrm>
            <a:off x="1143000" y="1920240"/>
            <a:ext cx="1096920" cy="1096920"/>
          </a:xfrm>
          <a:prstGeom prst="ellipse">
            <a:avLst/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195" name="Google Shape;227;p11" descr="preencoded.png"/>
          <p:cNvPicPr/>
          <p:nvPr/>
        </p:nvPicPr>
        <p:blipFill>
          <a:blip r:embed="rId1"/>
          <a:stretch/>
        </p:blipFill>
        <p:spPr>
          <a:xfrm>
            <a:off x="1417320" y="2194560"/>
            <a:ext cx="548280" cy="54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6" name="Google Shape;228;p11"/>
          <p:cNvSpPr/>
          <p:nvPr/>
        </p:nvSpPr>
        <p:spPr>
          <a:xfrm>
            <a:off x="640080" y="3108960"/>
            <a:ext cx="2651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500" b="1" u="none" strike="noStrike">
                <a:solidFill>
                  <a:srgbClr val="1c7293"/>
                </a:solidFill>
                <a:effectLst/>
                <a:uFillTx/>
                <a:latin typeface="Bookman Old Style"/>
                <a:ea typeface="Bookman Old Style"/>
              </a:rPr>
              <a:t>Long ago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Google Shape;229;p11"/>
          <p:cNvSpPr/>
          <p:nvPr/>
        </p:nvSpPr>
        <p:spPr>
          <a:xfrm>
            <a:off x="685800" y="3474720"/>
            <a:ext cx="265140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25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One huge wetland — water, reeds and wildlife everywhere.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Google Shape;230;p11"/>
          <p:cNvSpPr/>
          <p:nvPr/>
        </p:nvSpPr>
        <p:spPr>
          <a:xfrm>
            <a:off x="3886200" y="1920240"/>
            <a:ext cx="1096920" cy="1096920"/>
          </a:xfrm>
          <a:prstGeom prst="ellipse">
            <a:avLst/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199" name="Google Shape;231;p11" descr="preencoded.png"/>
          <p:cNvPicPr/>
          <p:nvPr/>
        </p:nvPicPr>
        <p:blipFill>
          <a:blip r:embed="rId2"/>
          <a:stretch/>
        </p:blipFill>
        <p:spPr>
          <a:xfrm>
            <a:off x="4160520" y="2194560"/>
            <a:ext cx="548280" cy="54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0" name="Google Shape;232;p11"/>
          <p:cNvSpPr/>
          <p:nvPr/>
        </p:nvSpPr>
        <p:spPr>
          <a:xfrm>
            <a:off x="3383280" y="3108960"/>
            <a:ext cx="2651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500" b="1" u="none" strike="noStrike">
                <a:solidFill>
                  <a:srgbClr val="5c7a89"/>
                </a:solidFill>
                <a:effectLst/>
                <a:uFillTx/>
                <a:latin typeface="Bookman Old Style"/>
                <a:ea typeface="Bookman Old Style"/>
              </a:rPr>
              <a:t>People drain it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Google Shape;233;p11"/>
          <p:cNvSpPr/>
          <p:nvPr/>
        </p:nvSpPr>
        <p:spPr>
          <a:xfrm>
            <a:off x="3429000" y="3474720"/>
            <a:ext cx="265140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25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~400 years ago, ditches and pumps drained the water away.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Google Shape;234;p11"/>
          <p:cNvSpPr/>
          <p:nvPr/>
        </p:nvSpPr>
        <p:spPr>
          <a:xfrm>
            <a:off x="6629400" y="1920240"/>
            <a:ext cx="1096920" cy="1096920"/>
          </a:xfrm>
          <a:prstGeom prst="ellipse">
            <a:avLst/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203" name="Google Shape;235;p11" descr="preencoded.png"/>
          <p:cNvPicPr/>
          <p:nvPr/>
        </p:nvPicPr>
        <p:blipFill>
          <a:blip r:embed="rId3"/>
          <a:stretch/>
        </p:blipFill>
        <p:spPr>
          <a:xfrm>
            <a:off x="6903720" y="2194560"/>
            <a:ext cx="548280" cy="54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4" name="Google Shape;236;p11"/>
          <p:cNvSpPr/>
          <p:nvPr/>
        </p:nvSpPr>
        <p:spPr>
          <a:xfrm>
            <a:off x="6126480" y="3108960"/>
            <a:ext cx="2651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500" b="1" u="none" strike="noStrike">
                <a:solidFill>
                  <a:srgbClr val="57a773"/>
                </a:solidFill>
                <a:effectLst/>
                <a:uFillTx/>
                <a:latin typeface="Bookman Old Style"/>
                <a:ea typeface="Bookman Old Style"/>
              </a:rPr>
              <a:t>Rich farmland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Google Shape;237;p11"/>
          <p:cNvSpPr/>
          <p:nvPr/>
        </p:nvSpPr>
        <p:spPr>
          <a:xfrm>
            <a:off x="6172200" y="3474720"/>
            <a:ext cx="265140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25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The drained peat grew brilliant crops and food.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Google Shape;238;p11"/>
          <p:cNvSpPr/>
          <p:nvPr/>
        </p:nvSpPr>
        <p:spPr>
          <a:xfrm>
            <a:off x="9372600" y="1920240"/>
            <a:ext cx="1096920" cy="1096920"/>
          </a:xfrm>
          <a:prstGeom prst="ellipse">
            <a:avLst/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207" name="Google Shape;239;p11" descr="preencoded.png"/>
          <p:cNvPicPr/>
          <p:nvPr/>
        </p:nvPicPr>
        <p:blipFill>
          <a:blip r:embed="rId4"/>
          <a:stretch/>
        </p:blipFill>
        <p:spPr>
          <a:xfrm>
            <a:off x="9646920" y="2194560"/>
            <a:ext cx="548280" cy="548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8" name="Google Shape;240;p11"/>
          <p:cNvSpPr/>
          <p:nvPr/>
        </p:nvSpPr>
        <p:spPr>
          <a:xfrm>
            <a:off x="8869680" y="3108960"/>
            <a:ext cx="2651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500" b="1" u="none" strike="noStrike">
                <a:solidFill>
                  <a:srgbClr val="ef6f6c"/>
                </a:solidFill>
                <a:effectLst/>
                <a:uFillTx/>
                <a:latin typeface="Bookman Old Style"/>
                <a:ea typeface="Bookman Old Style"/>
              </a:rPr>
              <a:t>The catch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Google Shape;241;p11"/>
          <p:cNvSpPr/>
          <p:nvPr/>
        </p:nvSpPr>
        <p:spPr>
          <a:xfrm>
            <a:off x="8915400" y="3474720"/>
            <a:ext cx="265140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25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Dry peat shrinks and sinks — now lower than the rivers!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Google Shape;242;p11"/>
          <p:cNvSpPr/>
          <p:nvPr/>
        </p:nvSpPr>
        <p:spPr>
          <a:xfrm>
            <a:off x="640080" y="4754880"/>
            <a:ext cx="6766200" cy="1599840"/>
          </a:xfrm>
          <a:prstGeom prst="roundRect">
            <a:avLst>
              <a:gd name="adj" fmla="val 6857"/>
            </a:avLst>
          </a:prstGeom>
          <a:solidFill>
            <a:srgbClr val="3e7d52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11" name="Google Shape;243;p11"/>
          <p:cNvSpPr/>
          <p:nvPr/>
        </p:nvSpPr>
        <p:spPr>
          <a:xfrm>
            <a:off x="868680" y="4983480"/>
            <a:ext cx="776880" cy="776880"/>
          </a:xfrm>
          <a:prstGeom prst="ellipse">
            <a:avLst/>
          </a:prstGeom>
          <a:solidFill>
            <a:srgbClr val="f2b70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212" name="Google Shape;244;p11" descr="preencoded.png"/>
          <p:cNvPicPr/>
          <p:nvPr/>
        </p:nvPicPr>
        <p:blipFill>
          <a:blip r:embed="rId5"/>
          <a:stretch/>
        </p:blipFill>
        <p:spPr>
          <a:xfrm>
            <a:off x="1055160" y="5169960"/>
            <a:ext cx="403920" cy="403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3" name="Google Shape;245;p11"/>
          <p:cNvSpPr/>
          <p:nvPr/>
        </p:nvSpPr>
        <p:spPr>
          <a:xfrm>
            <a:off x="1783080" y="4937760"/>
            <a:ext cx="5486040" cy="13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400" b="1" u="none" strike="noStrike">
                <a:solidFill>
                  <a:srgbClr val="f2b705"/>
                </a:solidFill>
                <a:effectLst/>
                <a:uFillTx/>
                <a:latin typeface="Calibri"/>
                <a:ea typeface="Calibri"/>
              </a:rPr>
              <a:t>Over to you!  </a:t>
            </a: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Can you name a really </a:t>
            </a:r>
            <a:r>
              <a:rPr lang="en-US" sz="1400" b="1" u="none" strike="noStrike">
                <a:solidFill>
                  <a:srgbClr val="f2b705"/>
                </a:solidFill>
                <a:effectLst/>
                <a:uFillTx/>
                <a:latin typeface="Calibri"/>
                <a:ea typeface="Calibri"/>
              </a:rPr>
              <a:t>OLD </a:t>
            </a: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town or place in the Fens… and a really </a:t>
            </a:r>
            <a:r>
              <a:rPr lang="en-US" sz="1400" b="1" u="none" strike="noStrike">
                <a:solidFill>
                  <a:srgbClr val="f2b705"/>
                </a:solidFill>
                <a:effectLst/>
                <a:uFillTx/>
                <a:latin typeface="Calibri"/>
                <a:ea typeface="Calibri"/>
              </a:rPr>
              <a:t>NEW </a:t>
            </a: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one? (Think Ely, Wicken, Whittlesea — or a brand-new housing estate!)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Google Shape;246;p11"/>
          <p:cNvSpPr/>
          <p:nvPr/>
        </p:nvSpPr>
        <p:spPr>
          <a:xfrm>
            <a:off x="7589520" y="4754880"/>
            <a:ext cx="3931560" cy="1599840"/>
          </a:xfrm>
          <a:prstGeom prst="roundRect">
            <a:avLst>
              <a:gd name="adj" fmla="val 5714"/>
            </a:avLst>
          </a:prstGeom>
          <a:solidFill>
            <a:srgbClr val="e5eef1"/>
          </a:solidFill>
          <a:ln w="19050">
            <a:solidFill>
              <a:srgbClr val="1c7293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15" name="Google Shape;247;p11"/>
          <p:cNvSpPr/>
          <p:nvPr/>
        </p:nvSpPr>
        <p:spPr>
          <a:xfrm>
            <a:off x="9235440" y="5052240"/>
            <a:ext cx="639720" cy="639720"/>
          </a:xfrm>
          <a:prstGeom prst="ellipse">
            <a:avLst/>
          </a:prstGeom>
          <a:solidFill>
            <a:srgbClr val="1c729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216" name="Google Shape;248;p11" descr="preencoded.png"/>
          <p:cNvPicPr/>
          <p:nvPr/>
        </p:nvPicPr>
        <p:blipFill>
          <a:blip r:embed="rId6"/>
          <a:stretch/>
        </p:blipFill>
        <p:spPr>
          <a:xfrm>
            <a:off x="9389160" y="5205600"/>
            <a:ext cx="332640" cy="332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7" name="Google Shape;249;p11"/>
          <p:cNvSpPr/>
          <p:nvPr/>
        </p:nvSpPr>
        <p:spPr>
          <a:xfrm>
            <a:off x="7772400" y="5738040"/>
            <a:ext cx="356580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200" b="0" i="1" u="none" strike="noStrike">
                <a:solidFill>
                  <a:srgbClr val="1c7293"/>
                </a:solidFill>
                <a:effectLst/>
                <a:uFillTx/>
                <a:latin typeface="Calibri"/>
                <a:ea typeface="Calibri"/>
              </a:rPr>
              <a:t>Add photos: Holme Fen, Wicken Fen, River Cam, Ouse, Nene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9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55;p12"/>
          <p:cNvSpPr/>
          <p:nvPr/>
        </p:nvSpPr>
        <p:spPr>
          <a:xfrm>
            <a:off x="640080" y="411480"/>
            <a:ext cx="1097244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34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The sinking land</a:t>
            </a:r>
            <a:endParaRPr lang="en-US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Google Shape;256;p12"/>
          <p:cNvSpPr/>
          <p:nvPr/>
        </p:nvSpPr>
        <p:spPr>
          <a:xfrm>
            <a:off x="658440" y="1143000"/>
            <a:ext cx="107895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60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When wet peat dries out it shrinks — like a sponge left in the sun. At Holme Fen we can measure it.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Google Shape;257;p12"/>
          <p:cNvSpPr/>
          <p:nvPr/>
        </p:nvSpPr>
        <p:spPr>
          <a:xfrm>
            <a:off x="640080" y="1814760"/>
            <a:ext cx="3200040" cy="4114440"/>
          </a:xfrm>
          <a:prstGeom prst="roundRect">
            <a:avLst>
              <a:gd name="adj" fmla="val 2857"/>
            </a:avLst>
          </a:prstGeom>
          <a:solidFill>
            <a:srgbClr val="e5eef1"/>
          </a:solidFill>
          <a:ln w="19050">
            <a:solidFill>
              <a:srgbClr val="1c7293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21" name="Google Shape;258;p12"/>
          <p:cNvSpPr/>
          <p:nvPr/>
        </p:nvSpPr>
        <p:spPr>
          <a:xfrm>
            <a:off x="822960" y="4023360"/>
            <a:ext cx="283428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lang="en-US" sz="1200" b="0" u="none" strike="noStrike">
              <a:solidFill>
                <a:schemeClr val="dk1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22" name="Google Shape;259;p12"/>
          <p:cNvSpPr/>
          <p:nvPr/>
        </p:nvSpPr>
        <p:spPr>
          <a:xfrm>
            <a:off x="4023360" y="1739880"/>
            <a:ext cx="3657240" cy="420048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23" name="Google Shape;260;p12"/>
          <p:cNvSpPr/>
          <p:nvPr/>
        </p:nvSpPr>
        <p:spPr>
          <a:xfrm>
            <a:off x="4206240" y="1920240"/>
            <a:ext cx="32914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1c7293"/>
                </a:solidFill>
                <a:effectLst/>
                <a:uFillTx/>
                <a:latin typeface="Bookman Old Style"/>
                <a:ea typeface="Bookman Old Style"/>
              </a:rPr>
              <a:t>How big is 4 metres?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Google Shape;261;p12"/>
          <p:cNvSpPr/>
          <p:nvPr/>
        </p:nvSpPr>
        <p:spPr>
          <a:xfrm>
            <a:off x="4609080" y="4389120"/>
            <a:ext cx="291240" cy="291240"/>
          </a:xfrm>
          <a:prstGeom prst="ellipse">
            <a:avLst/>
          </a:prstGeom>
          <a:solidFill>
            <a:srgbClr val="1c729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25" name="Google Shape;262;p12"/>
          <p:cNvSpPr/>
          <p:nvPr/>
        </p:nvSpPr>
        <p:spPr>
          <a:xfrm>
            <a:off x="4582440" y="4680720"/>
            <a:ext cx="344520" cy="1033920"/>
          </a:xfrm>
          <a:prstGeom prst="roundRect">
            <a:avLst>
              <a:gd name="adj" fmla="val 13263"/>
            </a:avLst>
          </a:prstGeom>
          <a:solidFill>
            <a:srgbClr val="2a9d8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26" name="Google Shape;263;p12"/>
          <p:cNvSpPr/>
          <p:nvPr/>
        </p:nvSpPr>
        <p:spPr>
          <a:xfrm>
            <a:off x="4609080" y="3063240"/>
            <a:ext cx="291240" cy="291240"/>
          </a:xfrm>
          <a:prstGeom prst="ellipse">
            <a:avLst/>
          </a:prstGeom>
          <a:solidFill>
            <a:srgbClr val="1c729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27" name="Google Shape;264;p12"/>
          <p:cNvSpPr/>
          <p:nvPr/>
        </p:nvSpPr>
        <p:spPr>
          <a:xfrm>
            <a:off x="4582440" y="3354840"/>
            <a:ext cx="344520" cy="1033920"/>
          </a:xfrm>
          <a:prstGeom prst="roundRect">
            <a:avLst>
              <a:gd name="adj" fmla="val 13263"/>
            </a:avLst>
          </a:prstGeom>
          <a:solidFill>
            <a:srgbClr val="2a9d8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28" name="Google Shape;265;p12"/>
          <p:cNvSpPr/>
          <p:nvPr/>
        </p:nvSpPr>
        <p:spPr>
          <a:xfrm>
            <a:off x="4609080" y="2665440"/>
            <a:ext cx="291240" cy="291240"/>
          </a:xfrm>
          <a:prstGeom prst="ellipse">
            <a:avLst/>
          </a:prstGeom>
          <a:solidFill>
            <a:srgbClr val="1c729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29" name="Google Shape;266;p12"/>
          <p:cNvSpPr/>
          <p:nvPr/>
        </p:nvSpPr>
        <p:spPr>
          <a:xfrm>
            <a:off x="4582440" y="2957040"/>
            <a:ext cx="344520" cy="1248840"/>
          </a:xfrm>
          <a:prstGeom prst="roundRect">
            <a:avLst>
              <a:gd name="adj" fmla="val 13263"/>
            </a:avLst>
          </a:prstGeom>
          <a:solidFill>
            <a:srgbClr val="2a9d8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cxnSp>
        <p:nvCxnSpPr>
          <p:cNvPr id="230" name="Google Shape;267;p12"/>
          <p:cNvCxnSpPr/>
          <p:nvPr/>
        </p:nvCxnSpPr>
        <p:spPr>
          <a:xfrm>
            <a:off x="5669280" y="2756880"/>
            <a:ext cx="360" cy="2958480"/>
          </a:xfrm>
          <a:prstGeom prst="straightConnector1">
            <a:avLst/>
          </a:prstGeom>
          <a:ln w="25400">
            <a:solidFill>
              <a:srgbClr val="ef6f6c"/>
            </a:solidFill>
            <a:round/>
            <a:headEnd len="med" type="triangle" w="med"/>
            <a:tailEnd len="med" type="triangle" w="med"/>
          </a:ln>
        </p:spPr>
      </p:cxnSp>
      <p:sp>
        <p:nvSpPr>
          <p:cNvPr id="231" name="Google Shape;268;p12"/>
          <p:cNvSpPr/>
          <p:nvPr/>
        </p:nvSpPr>
        <p:spPr>
          <a:xfrm>
            <a:off x="5806440" y="3991320"/>
            <a:ext cx="12798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500" b="1" u="none" strike="noStrike">
                <a:solidFill>
                  <a:srgbClr val="ef6f6c"/>
                </a:solidFill>
                <a:effectLst/>
                <a:uFillTx/>
                <a:latin typeface="Bookman Old Style"/>
                <a:ea typeface="Bookman Old Style"/>
              </a:rPr>
              <a:t>≈ 4 m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Google Shape;269;p12"/>
          <p:cNvSpPr/>
          <p:nvPr/>
        </p:nvSpPr>
        <p:spPr>
          <a:xfrm>
            <a:off x="5018760" y="2331720"/>
            <a:ext cx="2524680" cy="42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250" b="0" i="1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More than TWO </a:t>
            </a:r>
            <a:r>
              <a:rPr lang="en-GB" sz="1250" b="0" i="1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Adults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250" b="0" i="1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standing on each other's shoulders!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Google Shape;270;p12"/>
          <p:cNvSpPr/>
          <p:nvPr/>
        </p:nvSpPr>
        <p:spPr>
          <a:xfrm>
            <a:off x="7863840" y="1734120"/>
            <a:ext cx="3657240" cy="2018160"/>
          </a:xfrm>
          <a:prstGeom prst="roundRect">
            <a:avLst>
              <a:gd name="adj" fmla="val 5581"/>
            </a:avLst>
          </a:prstGeom>
          <a:solidFill>
            <a:srgbClr val="16425b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34" name="Google Shape;271;p12"/>
          <p:cNvSpPr/>
          <p:nvPr/>
        </p:nvSpPr>
        <p:spPr>
          <a:xfrm>
            <a:off x="8092440" y="2011680"/>
            <a:ext cx="731160" cy="731160"/>
          </a:xfrm>
          <a:prstGeom prst="ellipse">
            <a:avLst/>
          </a:prstGeom>
          <a:solidFill>
            <a:srgbClr val="1c729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235" name="Google Shape;272;p12" descr="preencoded.png"/>
          <p:cNvPicPr/>
          <p:nvPr/>
        </p:nvPicPr>
        <p:blipFill>
          <a:blip r:embed="rId1"/>
          <a:stretch/>
        </p:blipFill>
        <p:spPr>
          <a:xfrm>
            <a:off x="8268120" y="2187360"/>
            <a:ext cx="380160" cy="38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6" name="Google Shape;273;p12"/>
          <p:cNvSpPr/>
          <p:nvPr/>
        </p:nvSpPr>
        <p:spPr>
          <a:xfrm>
            <a:off x="9081360" y="1847160"/>
            <a:ext cx="232524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The Holme Fen Post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Google Shape;274;p12"/>
          <p:cNvSpPr/>
          <p:nvPr/>
        </p:nvSpPr>
        <p:spPr>
          <a:xfrm>
            <a:off x="9081360" y="2378160"/>
            <a:ext cx="2156760" cy="9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250" b="0" u="none" strike="noStrike">
                <a:solidFill>
                  <a:srgbClr val="eaf6f8"/>
                </a:solidFill>
                <a:effectLst/>
                <a:uFillTx/>
                <a:latin typeface="Calibri"/>
                <a:ea typeface="Calibri"/>
              </a:rPr>
              <a:t>In 1848 an iron post was hammered in, level with the ground. The land has since dropped about 4 metres — the post now towers above it.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Google Shape;275;p12"/>
          <p:cNvSpPr/>
          <p:nvPr/>
        </p:nvSpPr>
        <p:spPr>
          <a:xfrm>
            <a:off x="7863840" y="3886200"/>
            <a:ext cx="3657240" cy="2011320"/>
          </a:xfrm>
          <a:prstGeom prst="roundRect">
            <a:avLst>
              <a:gd name="adj" fmla="val 4545"/>
            </a:avLst>
          </a:prstGeom>
          <a:solidFill>
            <a:srgbClr val="3e7d52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39" name="Google Shape;276;p12"/>
          <p:cNvSpPr/>
          <p:nvPr/>
        </p:nvSpPr>
        <p:spPr>
          <a:xfrm>
            <a:off x="8065080" y="4087440"/>
            <a:ext cx="566640" cy="566640"/>
          </a:xfrm>
          <a:prstGeom prst="ellipse">
            <a:avLst/>
          </a:prstGeom>
          <a:solidFill>
            <a:srgbClr val="f2b70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240" name="Google Shape;277;p12" descr="preencoded.png"/>
          <p:cNvPicPr/>
          <p:nvPr/>
        </p:nvPicPr>
        <p:blipFill>
          <a:blip r:embed="rId2"/>
          <a:stretch/>
        </p:blipFill>
        <p:spPr>
          <a:xfrm>
            <a:off x="8201160" y="4223520"/>
            <a:ext cx="294480" cy="29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1" name="Google Shape;278;p12"/>
          <p:cNvSpPr/>
          <p:nvPr/>
        </p:nvSpPr>
        <p:spPr>
          <a:xfrm>
            <a:off x="9102240" y="4087440"/>
            <a:ext cx="2281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250" b="1" u="none" strike="noStrike">
                <a:solidFill>
                  <a:srgbClr val="f2b705"/>
                </a:solidFill>
                <a:effectLst/>
                <a:uFillTx/>
                <a:latin typeface="Calibri"/>
                <a:ea typeface="Calibri"/>
              </a:rPr>
              <a:t>DID YOU KNOW?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Google Shape;279;p12"/>
          <p:cNvSpPr/>
          <p:nvPr/>
        </p:nvSpPr>
        <p:spPr>
          <a:xfrm>
            <a:off x="9102240" y="4416480"/>
            <a:ext cx="2235960" cy="89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350" b="0" u="none" strike="noStrike">
                <a:solidFill>
                  <a:srgbClr val="eaf6f8"/>
                </a:solidFill>
                <a:effectLst/>
                <a:uFillTx/>
                <a:latin typeface="Calibri"/>
                <a:ea typeface="Calibri"/>
              </a:rPr>
              <a:t>Holme Fen is now the lowest land in all of Great Britain — about 2.75 m below the sea!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43" name="Google Shape;280;p12"/>
          <p:cNvPicPr/>
          <p:nvPr/>
        </p:nvPicPr>
        <p:blipFill>
          <a:blip r:embed="rId3"/>
          <a:stretch/>
        </p:blipFill>
        <p:spPr>
          <a:xfrm>
            <a:off x="8031960" y="4067280"/>
            <a:ext cx="939600" cy="1139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4" name="Picture 2" descr="The image shows a man standing next to a tall, green telephone pole in a wooded, leafy area with bare trees.&#10;&#10;AI-generated content may be incorrect."/>
          <p:cNvPicPr/>
          <p:nvPr/>
        </p:nvPicPr>
        <p:blipFill>
          <a:blip r:embed="rId4"/>
          <a:srcRect l="0" t="2143" r="255" b="463"/>
          <a:stretch/>
        </p:blipFill>
        <p:spPr>
          <a:xfrm>
            <a:off x="613440" y="1739880"/>
            <a:ext cx="3226320" cy="420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5" name="Picture 4" descr="The image shows a man standing next to a tall, green telephone pole in a wooded, leafy area with bare trees.&#10;&#10;AI-generated content may be incorrect."/>
          <p:cNvPicPr/>
          <p:nvPr/>
        </p:nvPicPr>
        <p:blipFill>
          <a:blip r:embed="rId5"/>
          <a:srcRect l="0" t="2143" r="255" b="463"/>
          <a:stretch/>
        </p:blipFill>
        <p:spPr>
          <a:xfrm>
            <a:off x="8056080" y="2014560"/>
            <a:ext cx="849240" cy="1105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86;p13" descr="photos/fen_lake_bg.png"/>
          <p:cNvPicPr/>
          <p:nvPr/>
        </p:nvPicPr>
        <p:blipFill>
          <a:blip r:embed="rId1"/>
          <a:stretch/>
        </p:blipFill>
        <p:spPr>
          <a:xfrm>
            <a:off x="0" y="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7" name="Google Shape;287;p13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0f2e3d">
              <a:alpha val="2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48" name="Google Shape;288;p13"/>
          <p:cNvSpPr/>
          <p:nvPr/>
        </p:nvSpPr>
        <p:spPr>
          <a:xfrm>
            <a:off x="0" y="5760720"/>
            <a:ext cx="12191400" cy="1096920"/>
          </a:xfrm>
          <a:prstGeom prst="rect">
            <a:avLst/>
          </a:prstGeom>
          <a:solidFill>
            <a:srgbClr val="16425b">
              <a:alpha val="6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49" name="Google Shape;289;p13"/>
          <p:cNvSpPr/>
          <p:nvPr/>
        </p:nvSpPr>
        <p:spPr>
          <a:xfrm>
            <a:off x="640080" y="411480"/>
            <a:ext cx="10058040" cy="822600"/>
          </a:xfrm>
          <a:prstGeom prst="rect">
            <a:avLst/>
          </a:prstGeom>
          <a:noFill/>
          <a:ln w="0">
            <a:noFill/>
          </a:ln>
          <a:effectLst>
            <a:outerShdw algn="bl" blurRad="50760" dir="5400000" dist="25560" rotWithShape="0">
              <a:srgbClr val="000000">
                <a:alpha val="5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34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Why does it flood?</a:t>
            </a:r>
            <a:endParaRPr lang="en-US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Google Shape;290;p13"/>
          <p:cNvSpPr/>
          <p:nvPr/>
        </p:nvSpPr>
        <p:spPr>
          <a:xfrm>
            <a:off x="658440" y="1143000"/>
            <a:ext cx="10058040" cy="456840"/>
          </a:xfrm>
          <a:prstGeom prst="rect">
            <a:avLst/>
          </a:prstGeom>
          <a:noFill/>
          <a:ln w="0">
            <a:noFill/>
          </a:ln>
          <a:effectLst>
            <a:outerShdw algn="bl" blurRad="38160" dir="5400000" dist="12600" rotWithShape="0">
              <a:srgbClr val="000000">
                <a:alpha val="5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In the Fens, many rivers sit HIGHER than the fields beside them.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Google Shape;291;p13"/>
          <p:cNvSpPr/>
          <p:nvPr/>
        </p:nvSpPr>
        <p:spPr>
          <a:xfrm>
            <a:off x="640080" y="1691640"/>
            <a:ext cx="6949080" cy="411444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52" name="Google Shape;292;p13"/>
          <p:cNvSpPr/>
          <p:nvPr/>
        </p:nvSpPr>
        <p:spPr>
          <a:xfrm>
            <a:off x="914400" y="4251960"/>
            <a:ext cx="2194200" cy="1051200"/>
          </a:xfrm>
          <a:prstGeom prst="rect">
            <a:avLst/>
          </a:prstGeom>
          <a:solidFill>
            <a:srgbClr val="ddb89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53" name="Google Shape;293;p13"/>
          <p:cNvSpPr/>
          <p:nvPr/>
        </p:nvSpPr>
        <p:spPr>
          <a:xfrm>
            <a:off x="3291840" y="2880360"/>
            <a:ext cx="1737000" cy="2422800"/>
          </a:xfrm>
          <a:prstGeom prst="rect">
            <a:avLst/>
          </a:prstGeom>
          <a:solidFill>
            <a:srgbClr val="57a77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54" name="Google Shape;294;p13"/>
          <p:cNvSpPr/>
          <p:nvPr/>
        </p:nvSpPr>
        <p:spPr>
          <a:xfrm>
            <a:off x="3520440" y="3063240"/>
            <a:ext cx="1279800" cy="822600"/>
          </a:xfrm>
          <a:prstGeom prst="rect">
            <a:avLst/>
          </a:prstGeom>
          <a:solidFill>
            <a:srgbClr val="2e86a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55" name="Google Shape;295;p13"/>
          <p:cNvSpPr/>
          <p:nvPr/>
        </p:nvSpPr>
        <p:spPr>
          <a:xfrm>
            <a:off x="5212080" y="4251960"/>
            <a:ext cx="2194200" cy="1051200"/>
          </a:xfrm>
          <a:prstGeom prst="rect">
            <a:avLst/>
          </a:prstGeom>
          <a:solidFill>
            <a:srgbClr val="ddb89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56" name="Google Shape;296;p13"/>
          <p:cNvSpPr/>
          <p:nvPr/>
        </p:nvSpPr>
        <p:spPr>
          <a:xfrm>
            <a:off x="2971800" y="4069080"/>
            <a:ext cx="502560" cy="502560"/>
          </a:xfrm>
          <a:prstGeom prst="ellipse">
            <a:avLst/>
          </a:prstGeom>
          <a:solidFill>
            <a:srgbClr val="5c7a8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257" name="Google Shape;297;p13" descr="preencoded.png"/>
          <p:cNvPicPr/>
          <p:nvPr/>
        </p:nvPicPr>
        <p:blipFill>
          <a:blip r:embed="rId2"/>
          <a:stretch/>
        </p:blipFill>
        <p:spPr>
          <a:xfrm>
            <a:off x="3035880" y="4133160"/>
            <a:ext cx="374400" cy="37440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258" name="Google Shape;298;p13"/>
          <p:cNvCxnSpPr/>
          <p:nvPr/>
        </p:nvCxnSpPr>
        <p:spPr>
          <a:xfrm flipV="1">
            <a:off x="2926080" y="3337560"/>
            <a:ext cx="411840" cy="823320"/>
          </a:xfrm>
          <a:prstGeom prst="straightConnector1">
            <a:avLst/>
          </a:prstGeom>
          <a:ln w="31750">
            <a:solidFill>
              <a:srgbClr val="ef6f6c"/>
            </a:solidFill>
            <a:round/>
            <a:tailEnd len="med" type="triangle" w="med"/>
          </a:ln>
        </p:spPr>
      </p:cxnSp>
      <p:pic>
        <p:nvPicPr>
          <p:cNvPr id="259" name="Google Shape;299;p13" descr="preencoded.png"/>
          <p:cNvPicPr/>
          <p:nvPr/>
        </p:nvPicPr>
        <p:blipFill>
          <a:blip r:embed="rId3"/>
          <a:stretch/>
        </p:blipFill>
        <p:spPr>
          <a:xfrm>
            <a:off x="6035040" y="3749040"/>
            <a:ext cx="456840" cy="456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0" name="Google Shape;300;p13"/>
          <p:cNvSpPr/>
          <p:nvPr/>
        </p:nvSpPr>
        <p:spPr>
          <a:xfrm>
            <a:off x="3108960" y="2468880"/>
            <a:ext cx="21027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300" b="1" u="none" strike="noStrike">
                <a:solidFill>
                  <a:srgbClr val="2e86ab"/>
                </a:solidFill>
                <a:effectLst/>
                <a:uFillTx/>
                <a:latin typeface="Calibri"/>
                <a:ea typeface="Calibri"/>
              </a:rPr>
              <a:t>River up here!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1" name="Google Shape;301;p13"/>
          <p:cNvSpPr/>
          <p:nvPr/>
        </p:nvSpPr>
        <p:spPr>
          <a:xfrm>
            <a:off x="914400" y="4846320"/>
            <a:ext cx="21942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250" b="1" u="none" strike="noStrike">
                <a:solidFill>
                  <a:srgbClr val="16425b"/>
                </a:solidFill>
                <a:effectLst/>
                <a:uFillTx/>
                <a:latin typeface="Calibri"/>
                <a:ea typeface="Calibri"/>
              </a:rPr>
              <a:t>Low field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2" name="Google Shape;302;p13"/>
          <p:cNvSpPr/>
          <p:nvPr/>
        </p:nvSpPr>
        <p:spPr>
          <a:xfrm>
            <a:off x="5212080" y="4846320"/>
            <a:ext cx="21942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250" b="1" u="none" strike="noStrike">
                <a:solidFill>
                  <a:srgbClr val="16425b"/>
                </a:solidFill>
                <a:effectLst/>
                <a:uFillTx/>
                <a:latin typeface="Calibri"/>
                <a:ea typeface="Calibri"/>
              </a:rPr>
              <a:t>Low field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Google Shape;303;p13"/>
          <p:cNvSpPr/>
          <p:nvPr/>
        </p:nvSpPr>
        <p:spPr>
          <a:xfrm>
            <a:off x="1874520" y="3200400"/>
            <a:ext cx="146268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050" b="0" i="1" u="none" strike="noStrike">
                <a:solidFill>
                  <a:srgbClr val="ef6f6c"/>
                </a:solidFill>
                <a:effectLst/>
                <a:uFillTx/>
                <a:latin typeface="Calibri"/>
                <a:ea typeface="Calibri"/>
              </a:rPr>
              <a:t>Pump lifts water UP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4" name="Google Shape;304;p13"/>
          <p:cNvSpPr/>
          <p:nvPr/>
        </p:nvSpPr>
        <p:spPr>
          <a:xfrm>
            <a:off x="914400" y="5513760"/>
            <a:ext cx="640044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150" b="0" i="1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The land sank, but the rivers stayed up — held in by banks called embankments.</a:t>
            </a:r>
            <a:endParaRPr lang="en-US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5" name="Google Shape;305;p13"/>
          <p:cNvSpPr/>
          <p:nvPr/>
        </p:nvSpPr>
        <p:spPr>
          <a:xfrm>
            <a:off x="7863840" y="1691640"/>
            <a:ext cx="3702960" cy="1965600"/>
          </a:xfrm>
          <a:prstGeom prst="roundRect">
            <a:avLst>
              <a:gd name="adj" fmla="val 5581"/>
            </a:avLst>
          </a:prstGeom>
          <a:solidFill>
            <a:srgbClr val="16425b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66" name="Google Shape;306;p13"/>
          <p:cNvSpPr/>
          <p:nvPr/>
        </p:nvSpPr>
        <p:spPr>
          <a:xfrm>
            <a:off x="8138160" y="1920240"/>
            <a:ext cx="731160" cy="731160"/>
          </a:xfrm>
          <a:prstGeom prst="ellipse">
            <a:avLst/>
          </a:prstGeom>
          <a:solidFill>
            <a:srgbClr val="f2b70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267" name="Google Shape;307;p13" descr="preencoded.png"/>
          <p:cNvPicPr/>
          <p:nvPr/>
        </p:nvPicPr>
        <p:blipFill>
          <a:blip r:embed="rId4"/>
          <a:stretch/>
        </p:blipFill>
        <p:spPr>
          <a:xfrm>
            <a:off x="8313840" y="2095920"/>
            <a:ext cx="380160" cy="38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8" name="Google Shape;308;p13"/>
          <p:cNvSpPr/>
          <p:nvPr/>
        </p:nvSpPr>
        <p:spPr>
          <a:xfrm>
            <a:off x="8961120" y="2011680"/>
            <a:ext cx="237708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When the rain pours…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9" name="Google Shape;309;p13"/>
          <p:cNvSpPr/>
          <p:nvPr/>
        </p:nvSpPr>
        <p:spPr>
          <a:xfrm>
            <a:off x="8138160" y="2606040"/>
            <a:ext cx="3200040" cy="9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250" b="0" u="none" strike="noStrike">
                <a:solidFill>
                  <a:srgbClr val="eaf6f8"/>
                </a:solidFill>
                <a:effectLst/>
                <a:uFillTx/>
                <a:latin typeface="Calibri"/>
                <a:ea typeface="Calibri"/>
              </a:rPr>
              <a:t>If the high rivers overflow or a bank breaks, water floods the low fields and homes below.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0" name="Google Shape;310;p13"/>
          <p:cNvSpPr/>
          <p:nvPr/>
        </p:nvSpPr>
        <p:spPr>
          <a:xfrm>
            <a:off x="7863840" y="3794760"/>
            <a:ext cx="3702960" cy="2011320"/>
          </a:xfrm>
          <a:prstGeom prst="roundRect">
            <a:avLst>
              <a:gd name="adj" fmla="val 4545"/>
            </a:avLst>
          </a:prstGeom>
          <a:solidFill>
            <a:srgbClr val="3e7d52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71" name="Google Shape;311;p13"/>
          <p:cNvSpPr/>
          <p:nvPr/>
        </p:nvSpPr>
        <p:spPr>
          <a:xfrm>
            <a:off x="8065080" y="3996000"/>
            <a:ext cx="566640" cy="566640"/>
          </a:xfrm>
          <a:prstGeom prst="ellipse">
            <a:avLst/>
          </a:prstGeom>
          <a:solidFill>
            <a:srgbClr val="f2b70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272" name="Google Shape;312;p13" descr="preencoded.png"/>
          <p:cNvPicPr/>
          <p:nvPr/>
        </p:nvPicPr>
        <p:blipFill>
          <a:blip r:embed="rId5"/>
          <a:stretch/>
        </p:blipFill>
        <p:spPr>
          <a:xfrm>
            <a:off x="8201160" y="4132080"/>
            <a:ext cx="294480" cy="29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3" name="Google Shape;313;p13"/>
          <p:cNvSpPr/>
          <p:nvPr/>
        </p:nvSpPr>
        <p:spPr>
          <a:xfrm>
            <a:off x="8732520" y="3996000"/>
            <a:ext cx="2697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250" b="1" u="none" strike="noStrike">
                <a:solidFill>
                  <a:srgbClr val="f2b705"/>
                </a:solidFill>
                <a:effectLst/>
                <a:uFillTx/>
                <a:latin typeface="Calibri"/>
                <a:ea typeface="Calibri"/>
              </a:rPr>
              <a:t>DID YOU KNOW?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4" name="Google Shape;314;p13"/>
          <p:cNvSpPr/>
          <p:nvPr/>
        </p:nvSpPr>
        <p:spPr>
          <a:xfrm>
            <a:off x="8732520" y="4325040"/>
            <a:ext cx="2651400" cy="137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350" b="0" u="none" strike="noStrike">
                <a:solidFill>
                  <a:srgbClr val="eaf6f8"/>
                </a:solidFill>
                <a:effectLst/>
                <a:uFillTx/>
                <a:latin typeface="Calibri"/>
                <a:ea typeface="Calibri"/>
              </a:rPr>
              <a:t>Pumps run almost every day to push water UP into the rivers — the opposite of how water normally flows!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320;p14" descr="photos/lily_kayak_bg.png"/>
          <p:cNvPicPr/>
          <p:nvPr/>
        </p:nvPicPr>
        <p:blipFill>
          <a:blip r:embed="rId1"/>
          <a:stretch/>
        </p:blipFill>
        <p:spPr>
          <a:xfrm>
            <a:off x="0" y="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6" name="Google Shape;321;p14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0f2e3d">
              <a:alpha val="26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77" name="Google Shape;322;p14"/>
          <p:cNvSpPr/>
          <p:nvPr/>
        </p:nvSpPr>
        <p:spPr>
          <a:xfrm>
            <a:off x="0" y="0"/>
            <a:ext cx="12191400" cy="1554120"/>
          </a:xfrm>
          <a:prstGeom prst="rect">
            <a:avLst/>
          </a:prstGeom>
          <a:solidFill>
            <a:srgbClr val="16425b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78" name="Google Shape;323;p14"/>
          <p:cNvSpPr/>
          <p:nvPr/>
        </p:nvSpPr>
        <p:spPr>
          <a:xfrm>
            <a:off x="640080" y="365760"/>
            <a:ext cx="10058040" cy="822600"/>
          </a:xfrm>
          <a:prstGeom prst="rect">
            <a:avLst/>
          </a:prstGeom>
          <a:noFill/>
          <a:ln w="0">
            <a:noFill/>
          </a:ln>
          <a:effectLst>
            <a:outerShdw algn="bl" blurRad="50760" dir="5400000" dist="25560" rotWithShape="0">
              <a:srgbClr val="000000">
                <a:alpha val="5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34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Wetlands to the rescue!</a:t>
            </a:r>
            <a:endParaRPr lang="en-US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9" name="Google Shape;324;p14"/>
          <p:cNvSpPr/>
          <p:nvPr/>
        </p:nvSpPr>
        <p:spPr>
          <a:xfrm>
            <a:off x="658440" y="1097280"/>
            <a:ext cx="10515240" cy="456840"/>
          </a:xfrm>
          <a:prstGeom prst="rect">
            <a:avLst/>
          </a:prstGeom>
          <a:noFill/>
          <a:ln w="0">
            <a:noFill/>
          </a:ln>
          <a:effectLst>
            <a:outerShdw algn="bl" blurRad="38160" dir="5400000" dist="12600" rotWithShape="0">
              <a:srgbClr val="000000">
                <a:alpha val="5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A wetland works like a giant sponge — soaking up flood water and letting it out slowly and safely.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0" name="Google Shape;325;p14"/>
          <p:cNvSpPr/>
          <p:nvPr/>
        </p:nvSpPr>
        <p:spPr>
          <a:xfrm>
            <a:off x="640080" y="1828800"/>
            <a:ext cx="2706120" cy="3200040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81" name="Google Shape;326;p14"/>
          <p:cNvSpPr/>
          <p:nvPr/>
        </p:nvSpPr>
        <p:spPr>
          <a:xfrm>
            <a:off x="1508760" y="2103120"/>
            <a:ext cx="959760" cy="959760"/>
          </a:xfrm>
          <a:prstGeom prst="ellipse">
            <a:avLst/>
          </a:prstGeom>
          <a:solidFill>
            <a:srgbClr val="1c729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282" name="Google Shape;327;p14" descr="preencoded.png"/>
          <p:cNvPicPr/>
          <p:nvPr/>
        </p:nvPicPr>
        <p:blipFill>
          <a:blip r:embed="rId2"/>
          <a:stretch/>
        </p:blipFill>
        <p:spPr>
          <a:xfrm>
            <a:off x="1739160" y="2333520"/>
            <a:ext cx="498960" cy="498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3" name="Google Shape;328;p14"/>
          <p:cNvSpPr/>
          <p:nvPr/>
        </p:nvSpPr>
        <p:spPr>
          <a:xfrm>
            <a:off x="822960" y="3154680"/>
            <a:ext cx="23403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Soaks it up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Google Shape;329;p14"/>
          <p:cNvSpPr/>
          <p:nvPr/>
        </p:nvSpPr>
        <p:spPr>
          <a:xfrm>
            <a:off x="841320" y="3611880"/>
            <a:ext cx="230400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30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Spongey ground holds huge amounts of rain.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5" name="Google Shape;330;p14"/>
          <p:cNvSpPr/>
          <p:nvPr/>
        </p:nvSpPr>
        <p:spPr>
          <a:xfrm>
            <a:off x="3438000" y="1828800"/>
            <a:ext cx="2706120" cy="3200040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86" name="Google Shape;331;p14"/>
          <p:cNvSpPr/>
          <p:nvPr/>
        </p:nvSpPr>
        <p:spPr>
          <a:xfrm>
            <a:off x="4306680" y="2103120"/>
            <a:ext cx="959760" cy="959760"/>
          </a:xfrm>
          <a:prstGeom prst="ellipse">
            <a:avLst/>
          </a:prstGeom>
          <a:solidFill>
            <a:srgbClr val="2a9d8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287" name="Google Shape;332;p14" descr="preencoded.png"/>
          <p:cNvPicPr/>
          <p:nvPr/>
        </p:nvPicPr>
        <p:blipFill>
          <a:blip r:embed="rId3"/>
          <a:stretch/>
        </p:blipFill>
        <p:spPr>
          <a:xfrm>
            <a:off x="4537080" y="2333520"/>
            <a:ext cx="498960" cy="498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8" name="Google Shape;333;p14"/>
          <p:cNvSpPr/>
          <p:nvPr/>
        </p:nvSpPr>
        <p:spPr>
          <a:xfrm>
            <a:off x="3620880" y="3154680"/>
            <a:ext cx="23403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Slows it down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9" name="Google Shape;334;p14"/>
          <p:cNvSpPr/>
          <p:nvPr/>
        </p:nvSpPr>
        <p:spPr>
          <a:xfrm>
            <a:off x="3639240" y="3611880"/>
            <a:ext cx="230400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30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Reeds slow the water so rivers rise gently.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0" name="Google Shape;335;p14"/>
          <p:cNvSpPr/>
          <p:nvPr/>
        </p:nvSpPr>
        <p:spPr>
          <a:xfrm>
            <a:off x="6236280" y="1828800"/>
            <a:ext cx="2706120" cy="3200040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91" name="Google Shape;336;p14"/>
          <p:cNvSpPr/>
          <p:nvPr/>
        </p:nvSpPr>
        <p:spPr>
          <a:xfrm>
            <a:off x="7104960" y="2103120"/>
            <a:ext cx="959760" cy="959760"/>
          </a:xfrm>
          <a:prstGeom prst="ellipse">
            <a:avLst/>
          </a:prstGeom>
          <a:solidFill>
            <a:srgbClr val="ef6f6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292" name="Google Shape;337;p14" descr="preencoded.png"/>
          <p:cNvPicPr/>
          <p:nvPr/>
        </p:nvPicPr>
        <p:blipFill>
          <a:blip r:embed="rId4"/>
          <a:stretch/>
        </p:blipFill>
        <p:spPr>
          <a:xfrm>
            <a:off x="7335360" y="2333520"/>
            <a:ext cx="498960" cy="498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3" name="Google Shape;338;p14"/>
          <p:cNvSpPr/>
          <p:nvPr/>
        </p:nvSpPr>
        <p:spPr>
          <a:xfrm>
            <a:off x="6419160" y="3154680"/>
            <a:ext cx="23403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Protects homes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4" name="Google Shape;339;p14"/>
          <p:cNvSpPr/>
          <p:nvPr/>
        </p:nvSpPr>
        <p:spPr>
          <a:xfrm>
            <a:off x="6437520" y="3611880"/>
            <a:ext cx="230400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30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Safer towns, farms and roads.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5" name="Google Shape;340;p14"/>
          <p:cNvSpPr/>
          <p:nvPr/>
        </p:nvSpPr>
        <p:spPr>
          <a:xfrm>
            <a:off x="9034200" y="1828800"/>
            <a:ext cx="2706120" cy="3200040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96" name="Google Shape;341;p14"/>
          <p:cNvSpPr/>
          <p:nvPr/>
        </p:nvSpPr>
        <p:spPr>
          <a:xfrm>
            <a:off x="9902880" y="2103120"/>
            <a:ext cx="959760" cy="959760"/>
          </a:xfrm>
          <a:prstGeom prst="ellipse">
            <a:avLst/>
          </a:prstGeom>
          <a:solidFill>
            <a:srgbClr val="57a77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297" name="Google Shape;342;p14" descr="preencoded.png"/>
          <p:cNvPicPr/>
          <p:nvPr/>
        </p:nvPicPr>
        <p:blipFill>
          <a:blip r:embed="rId5"/>
          <a:stretch/>
        </p:blipFill>
        <p:spPr>
          <a:xfrm>
            <a:off x="10133280" y="2333520"/>
            <a:ext cx="498960" cy="498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8" name="Google Shape;343;p14"/>
          <p:cNvSpPr/>
          <p:nvPr/>
        </p:nvSpPr>
        <p:spPr>
          <a:xfrm>
            <a:off x="9217080" y="3154680"/>
            <a:ext cx="23403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Homes for wildlife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9" name="Google Shape;344;p14"/>
          <p:cNvSpPr/>
          <p:nvPr/>
        </p:nvSpPr>
        <p:spPr>
          <a:xfrm>
            <a:off x="9235440" y="3611880"/>
            <a:ext cx="230400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30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Clean water AND a place for animals to live.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0" name="Google Shape;345;p14"/>
          <p:cNvSpPr/>
          <p:nvPr/>
        </p:nvSpPr>
        <p:spPr>
          <a:xfrm>
            <a:off x="640080" y="5212080"/>
            <a:ext cx="10908360" cy="1234080"/>
          </a:xfrm>
          <a:prstGeom prst="roundRect">
            <a:avLst>
              <a:gd name="adj" fmla="val 7407"/>
            </a:avLst>
          </a:prstGeom>
          <a:solidFill>
            <a:srgbClr val="3e7d52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301" name="Google Shape;346;p14"/>
          <p:cNvSpPr/>
          <p:nvPr/>
        </p:nvSpPr>
        <p:spPr>
          <a:xfrm>
            <a:off x="841320" y="5413320"/>
            <a:ext cx="566640" cy="566640"/>
          </a:xfrm>
          <a:prstGeom prst="ellipse">
            <a:avLst/>
          </a:prstGeom>
          <a:solidFill>
            <a:srgbClr val="f2b70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302" name="Google Shape;347;p14" descr="preencoded.png"/>
          <p:cNvPicPr/>
          <p:nvPr/>
        </p:nvPicPr>
        <p:blipFill>
          <a:blip r:embed="rId6"/>
          <a:stretch/>
        </p:blipFill>
        <p:spPr>
          <a:xfrm>
            <a:off x="977400" y="5549400"/>
            <a:ext cx="294480" cy="29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3" name="Google Shape;348;p14"/>
          <p:cNvSpPr/>
          <p:nvPr/>
        </p:nvSpPr>
        <p:spPr>
          <a:xfrm>
            <a:off x="1508760" y="5413320"/>
            <a:ext cx="99025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250" b="1" u="none" strike="noStrike">
                <a:solidFill>
                  <a:srgbClr val="f2b705"/>
                </a:solidFill>
                <a:effectLst/>
                <a:uFillTx/>
                <a:latin typeface="Calibri"/>
                <a:ea typeface="Calibri"/>
              </a:rPr>
              <a:t>DID YOU KNOW?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4" name="Google Shape;349;p14"/>
          <p:cNvSpPr/>
          <p:nvPr/>
        </p:nvSpPr>
        <p:spPr>
          <a:xfrm>
            <a:off x="1508760" y="5742360"/>
            <a:ext cx="985680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350" b="0" u="none" strike="noStrike">
                <a:solidFill>
                  <a:srgbClr val="eaf6f8"/>
                </a:solidFill>
                <a:effectLst/>
                <a:uFillTx/>
                <a:latin typeface="Calibri"/>
                <a:ea typeface="Calibri"/>
              </a:rPr>
              <a:t>Just one hectare of healthy wetland (about a rugby pitch) can store millions of litres of water — and give a home to thousands of creatures at the same time.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9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55;p16"/>
          <p:cNvSpPr/>
          <p:nvPr/>
        </p:nvSpPr>
        <p:spPr>
          <a:xfrm>
            <a:off x="640080" y="411480"/>
            <a:ext cx="1097244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34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Two kinds of ground</a:t>
            </a:r>
            <a:endParaRPr lang="en-US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6" name="Google Shape;356;p16"/>
          <p:cNvSpPr/>
          <p:nvPr/>
        </p:nvSpPr>
        <p:spPr>
          <a:xfrm>
            <a:off x="658440" y="1143000"/>
            <a:ext cx="107895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70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What happens to rain when it lands on hard, drained land versus a soft, green wetland?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7" name="Google Shape;357;p16"/>
          <p:cNvSpPr/>
          <p:nvPr/>
        </p:nvSpPr>
        <p:spPr>
          <a:xfrm>
            <a:off x="640080" y="1828800"/>
            <a:ext cx="5348880" cy="411444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308" name="Google Shape;358;p16"/>
          <p:cNvSpPr/>
          <p:nvPr/>
        </p:nvSpPr>
        <p:spPr>
          <a:xfrm>
            <a:off x="868680" y="2057400"/>
            <a:ext cx="4891680" cy="1737000"/>
          </a:xfrm>
          <a:prstGeom prst="roundRect">
            <a:avLst>
              <a:gd name="adj" fmla="val 4211"/>
            </a:avLst>
          </a:prstGeom>
          <a:solidFill>
            <a:srgbClr val="6b422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309" name="Google Shape;359;p16"/>
          <p:cNvSpPr/>
          <p:nvPr/>
        </p:nvSpPr>
        <p:spPr>
          <a:xfrm>
            <a:off x="2857680" y="2697480"/>
            <a:ext cx="914040" cy="914040"/>
          </a:xfrm>
          <a:prstGeom prst="ellipse">
            <a:avLst/>
          </a:prstGeom>
          <a:solidFill>
            <a:srgbClr val="8a624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310" name="Google Shape;360;p16" descr="preencoded.png"/>
          <p:cNvPicPr/>
          <p:nvPr/>
        </p:nvPicPr>
        <p:blipFill>
          <a:blip r:embed="rId1"/>
          <a:stretch/>
        </p:blipFill>
        <p:spPr>
          <a:xfrm>
            <a:off x="3076920" y="2917080"/>
            <a:ext cx="475200" cy="475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1" name="Google Shape;361;p16"/>
          <p:cNvSpPr/>
          <p:nvPr/>
        </p:nvSpPr>
        <p:spPr>
          <a:xfrm>
            <a:off x="868680" y="3840480"/>
            <a:ext cx="48916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800" b="1" u="none" strike="noStrike">
                <a:solidFill>
                  <a:srgbClr val="6b4226"/>
                </a:solidFill>
                <a:effectLst/>
                <a:uFillTx/>
                <a:latin typeface="Bookman Old Style"/>
                <a:ea typeface="Bookman Old Style"/>
              </a:rPr>
              <a:t>Hard, drained land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2" name="Google Shape;362;p16"/>
          <p:cNvSpPr/>
          <p:nvPr/>
        </p:nvSpPr>
        <p:spPr>
          <a:xfrm>
            <a:off x="1280160" y="4343400"/>
            <a:ext cx="4480200" cy="146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marL="343080" indent="-343080">
              <a:lnSpc>
                <a:spcPct val="100000"/>
              </a:lnSpc>
              <a:buClr>
                <a:srgbClr val="1b3a4b"/>
              </a:buClr>
              <a:buFont typeface="Calibri"/>
              <a:buChar char="•"/>
            </a:pPr>
            <a:r>
              <a:rPr lang="en-US" sz="1500" b="1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Rain runs straight off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700"/>
              </a:spcBef>
              <a:buClr>
                <a:srgbClr val="1b3a4b"/>
              </a:buClr>
              <a:buFont typeface="Calibri"/>
              <a:buChar char="•"/>
            </a:pPr>
            <a:r>
              <a:rPr lang="en-US" sz="150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Rivers fill up FAST → floods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700"/>
              </a:spcBef>
              <a:buClr>
                <a:srgbClr val="1b3a4b"/>
              </a:buClr>
              <a:buFont typeface="Calibri"/>
              <a:buChar char="•"/>
            </a:pPr>
            <a:r>
              <a:rPr lang="en-US" sz="150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Soil and dirt wash away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3" name="Google Shape;363;p16"/>
          <p:cNvSpPr/>
          <p:nvPr/>
        </p:nvSpPr>
        <p:spPr>
          <a:xfrm>
            <a:off x="6172200" y="1828800"/>
            <a:ext cx="5348880" cy="411444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314" name="Google Shape;364;p16" descr="photos/lily_kayak_panel.png"/>
          <p:cNvPicPr/>
          <p:nvPr/>
        </p:nvPicPr>
        <p:blipFill>
          <a:blip r:embed="rId2"/>
          <a:stretch/>
        </p:blipFill>
        <p:spPr>
          <a:xfrm>
            <a:off x="6400800" y="2057400"/>
            <a:ext cx="4891680" cy="1737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5" name="Google Shape;365;p16"/>
          <p:cNvSpPr/>
          <p:nvPr/>
        </p:nvSpPr>
        <p:spPr>
          <a:xfrm>
            <a:off x="6400800" y="3840480"/>
            <a:ext cx="48916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800" b="1" u="none" strike="noStrike">
                <a:solidFill>
                  <a:srgbClr val="57a773"/>
                </a:solidFill>
                <a:effectLst/>
                <a:uFillTx/>
                <a:latin typeface="Bookman Old Style"/>
                <a:ea typeface="Bookman Old Style"/>
              </a:rPr>
              <a:t>Soft, green wetland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6" name="Google Shape;366;p16"/>
          <p:cNvSpPr/>
          <p:nvPr/>
        </p:nvSpPr>
        <p:spPr>
          <a:xfrm>
            <a:off x="6766560" y="4343400"/>
            <a:ext cx="4480200" cy="146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marL="343080" indent="-343080">
              <a:lnSpc>
                <a:spcPct val="100000"/>
              </a:lnSpc>
              <a:buClr>
                <a:srgbClr val="1b3a4b"/>
              </a:buClr>
              <a:buFont typeface="Calibri"/>
              <a:buChar char="•"/>
            </a:pPr>
            <a:r>
              <a:rPr lang="en-US" sz="1500" b="1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Rain is soaked up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700"/>
              </a:spcBef>
              <a:buClr>
                <a:srgbClr val="1b3a4b"/>
              </a:buClr>
              <a:buFont typeface="Calibri"/>
              <a:buChar char="•"/>
            </a:pPr>
            <a:r>
              <a:rPr lang="en-US" sz="150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Rivers fill SLOWLY → fewer floods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700"/>
              </a:spcBef>
              <a:buClr>
                <a:srgbClr val="1b3a4b"/>
              </a:buClr>
              <a:buFont typeface="Calibri"/>
              <a:buChar char="•"/>
            </a:pPr>
            <a:r>
              <a:rPr lang="en-US" sz="150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Water comes out clean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ea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72;p17"/>
          <p:cNvSpPr/>
          <p:nvPr/>
        </p:nvSpPr>
        <p:spPr>
          <a:xfrm>
            <a:off x="640080" y="411480"/>
            <a:ext cx="1097244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3400" b="1" u="none" strike="noStrike">
                <a:solidFill>
                  <a:srgbClr val="3e7d52"/>
                </a:solidFill>
                <a:effectLst/>
                <a:uFillTx/>
                <a:latin typeface="Bookman Old Style"/>
                <a:ea typeface="Bookman Old Style"/>
              </a:rPr>
              <a:t>A raindrop's journey</a:t>
            </a:r>
            <a:endParaRPr lang="en-US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8" name="Google Shape;373;p17"/>
          <p:cNvSpPr/>
          <p:nvPr/>
        </p:nvSpPr>
        <p:spPr>
          <a:xfrm>
            <a:off x="658440" y="1143000"/>
            <a:ext cx="107895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70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Follow one raindrop across a healthy green wetland, with nature doing the work for us.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9" name="Google Shape;374;p17"/>
          <p:cNvSpPr/>
          <p:nvPr/>
        </p:nvSpPr>
        <p:spPr>
          <a:xfrm>
            <a:off x="548640" y="1874520"/>
            <a:ext cx="11063880" cy="3108600"/>
          </a:xfrm>
          <a:prstGeom prst="roundRect">
            <a:avLst>
              <a:gd name="adj" fmla="val 3529"/>
            </a:avLst>
          </a:prstGeom>
          <a:solidFill>
            <a:srgbClr val="d7eb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320" name="Google Shape;375;p17"/>
          <p:cNvSpPr/>
          <p:nvPr/>
        </p:nvSpPr>
        <p:spPr>
          <a:xfrm>
            <a:off x="777240" y="2103120"/>
            <a:ext cx="1992960" cy="2697120"/>
          </a:xfrm>
          <a:prstGeom prst="roundRect">
            <a:avLst>
              <a:gd name="adj" fmla="val 5505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321" name="Google Shape;376;p17"/>
          <p:cNvSpPr/>
          <p:nvPr/>
        </p:nvSpPr>
        <p:spPr>
          <a:xfrm>
            <a:off x="1316880" y="2331720"/>
            <a:ext cx="914040" cy="914040"/>
          </a:xfrm>
          <a:prstGeom prst="ellipse">
            <a:avLst/>
          </a:prstGeom>
          <a:solidFill>
            <a:srgbClr val="1c729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322" name="Google Shape;377;p17" descr="preencoded.png"/>
          <p:cNvPicPr/>
          <p:nvPr/>
        </p:nvPicPr>
        <p:blipFill>
          <a:blip r:embed="rId1"/>
          <a:stretch/>
        </p:blipFill>
        <p:spPr>
          <a:xfrm>
            <a:off x="1536120" y="2551320"/>
            <a:ext cx="475200" cy="475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3" name="Google Shape;378;p17"/>
          <p:cNvSpPr/>
          <p:nvPr/>
        </p:nvSpPr>
        <p:spPr>
          <a:xfrm>
            <a:off x="2203560" y="2286000"/>
            <a:ext cx="456840" cy="456840"/>
          </a:xfrm>
          <a:prstGeom prst="ellipse">
            <a:avLst/>
          </a:prstGeom>
          <a:solidFill>
            <a:srgbClr val="3e7d5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324" name="Google Shape;379;p17"/>
          <p:cNvSpPr/>
          <p:nvPr/>
        </p:nvSpPr>
        <p:spPr>
          <a:xfrm>
            <a:off x="2203560" y="2286000"/>
            <a:ext cx="4568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1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5" name="Google Shape;380;p17"/>
          <p:cNvSpPr/>
          <p:nvPr/>
        </p:nvSpPr>
        <p:spPr>
          <a:xfrm>
            <a:off x="868680" y="3383280"/>
            <a:ext cx="18100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5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Rain falls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6" name="Google Shape;381;p17"/>
          <p:cNvSpPr/>
          <p:nvPr/>
        </p:nvSpPr>
        <p:spPr>
          <a:xfrm>
            <a:off x="887040" y="3794760"/>
            <a:ext cx="177372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25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on fields and wet places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27" name="Google Shape;382;p17"/>
          <p:cNvCxnSpPr/>
          <p:nvPr/>
        </p:nvCxnSpPr>
        <p:spPr>
          <a:xfrm>
            <a:off x="2779560" y="2788920"/>
            <a:ext cx="201600" cy="360"/>
          </a:xfrm>
          <a:prstGeom prst="straightConnector1">
            <a:avLst/>
          </a:prstGeom>
          <a:ln w="31750">
            <a:solidFill>
              <a:srgbClr val="3e7d52"/>
            </a:solidFill>
            <a:round/>
            <a:tailEnd len="med" type="triangle" w="med"/>
          </a:ln>
        </p:spPr>
      </p:cxnSp>
      <p:sp>
        <p:nvSpPr>
          <p:cNvPr id="328" name="Google Shape;383;p17"/>
          <p:cNvSpPr/>
          <p:nvPr/>
        </p:nvSpPr>
        <p:spPr>
          <a:xfrm>
            <a:off x="2971800" y="2103120"/>
            <a:ext cx="1992960" cy="2697120"/>
          </a:xfrm>
          <a:prstGeom prst="roundRect">
            <a:avLst>
              <a:gd name="adj" fmla="val 5505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329" name="Google Shape;384;p17"/>
          <p:cNvSpPr/>
          <p:nvPr/>
        </p:nvSpPr>
        <p:spPr>
          <a:xfrm>
            <a:off x="3511440" y="2331720"/>
            <a:ext cx="914040" cy="914040"/>
          </a:xfrm>
          <a:prstGeom prst="ellipse">
            <a:avLst/>
          </a:prstGeom>
          <a:solidFill>
            <a:srgbClr val="57a77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330" name="Google Shape;385;p17" descr="preencoded.png"/>
          <p:cNvPicPr/>
          <p:nvPr/>
        </p:nvPicPr>
        <p:blipFill>
          <a:blip r:embed="rId2"/>
          <a:stretch/>
        </p:blipFill>
        <p:spPr>
          <a:xfrm>
            <a:off x="3730680" y="2551320"/>
            <a:ext cx="475200" cy="475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1" name="Google Shape;386;p17"/>
          <p:cNvSpPr/>
          <p:nvPr/>
        </p:nvSpPr>
        <p:spPr>
          <a:xfrm>
            <a:off x="4398120" y="2286000"/>
            <a:ext cx="456840" cy="456840"/>
          </a:xfrm>
          <a:prstGeom prst="ellipse">
            <a:avLst/>
          </a:prstGeom>
          <a:solidFill>
            <a:srgbClr val="3e7d5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332" name="Google Shape;387;p17"/>
          <p:cNvSpPr/>
          <p:nvPr/>
        </p:nvSpPr>
        <p:spPr>
          <a:xfrm>
            <a:off x="4398120" y="2286000"/>
            <a:ext cx="4568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2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3" name="Google Shape;388;p17"/>
          <p:cNvSpPr/>
          <p:nvPr/>
        </p:nvSpPr>
        <p:spPr>
          <a:xfrm>
            <a:off x="3063240" y="3383280"/>
            <a:ext cx="18100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5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Wetland soaks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4" name="Google Shape;389;p17"/>
          <p:cNvSpPr/>
          <p:nvPr/>
        </p:nvSpPr>
        <p:spPr>
          <a:xfrm>
            <a:off x="3081600" y="3794760"/>
            <a:ext cx="177372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25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reeds and peat hold it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35" name="Google Shape;390;p17"/>
          <p:cNvCxnSpPr/>
          <p:nvPr/>
        </p:nvCxnSpPr>
        <p:spPr>
          <a:xfrm>
            <a:off x="4974120" y="2788920"/>
            <a:ext cx="201600" cy="360"/>
          </a:xfrm>
          <a:prstGeom prst="straightConnector1">
            <a:avLst/>
          </a:prstGeom>
          <a:ln w="31750">
            <a:solidFill>
              <a:srgbClr val="3e7d52"/>
            </a:solidFill>
            <a:round/>
            <a:tailEnd len="med" type="triangle" w="med"/>
          </a:ln>
        </p:spPr>
      </p:cxnSp>
      <p:sp>
        <p:nvSpPr>
          <p:cNvPr id="336" name="Google Shape;391;p17"/>
          <p:cNvSpPr/>
          <p:nvPr/>
        </p:nvSpPr>
        <p:spPr>
          <a:xfrm>
            <a:off x="5166360" y="2103120"/>
            <a:ext cx="1992960" cy="2697120"/>
          </a:xfrm>
          <a:prstGeom prst="roundRect">
            <a:avLst>
              <a:gd name="adj" fmla="val 5505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337" name="Google Shape;392;p17"/>
          <p:cNvSpPr/>
          <p:nvPr/>
        </p:nvSpPr>
        <p:spPr>
          <a:xfrm>
            <a:off x="5706000" y="2331720"/>
            <a:ext cx="914040" cy="914040"/>
          </a:xfrm>
          <a:prstGeom prst="ellipse">
            <a:avLst/>
          </a:prstGeom>
          <a:solidFill>
            <a:srgbClr val="2a9d8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338" name="Google Shape;393;p17" descr="preencoded.png"/>
          <p:cNvPicPr/>
          <p:nvPr/>
        </p:nvPicPr>
        <p:blipFill>
          <a:blip r:embed="rId3"/>
          <a:stretch/>
        </p:blipFill>
        <p:spPr>
          <a:xfrm>
            <a:off x="5925240" y="2551320"/>
            <a:ext cx="475200" cy="475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9" name="Google Shape;394;p17"/>
          <p:cNvSpPr/>
          <p:nvPr/>
        </p:nvSpPr>
        <p:spPr>
          <a:xfrm>
            <a:off x="6592680" y="2286000"/>
            <a:ext cx="456840" cy="456840"/>
          </a:xfrm>
          <a:prstGeom prst="ellipse">
            <a:avLst/>
          </a:prstGeom>
          <a:solidFill>
            <a:srgbClr val="3e7d5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340" name="Google Shape;395;p17"/>
          <p:cNvSpPr/>
          <p:nvPr/>
        </p:nvSpPr>
        <p:spPr>
          <a:xfrm>
            <a:off x="6592680" y="2286000"/>
            <a:ext cx="4568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3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1" name="Google Shape;396;p17"/>
          <p:cNvSpPr/>
          <p:nvPr/>
        </p:nvSpPr>
        <p:spPr>
          <a:xfrm>
            <a:off x="5257800" y="3383280"/>
            <a:ext cx="18100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5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Water cleaned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2" name="Google Shape;397;p17"/>
          <p:cNvSpPr/>
          <p:nvPr/>
        </p:nvSpPr>
        <p:spPr>
          <a:xfrm>
            <a:off x="5276160" y="3794760"/>
            <a:ext cx="177372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25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plants filter the dirt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43" name="Google Shape;398;p17"/>
          <p:cNvCxnSpPr/>
          <p:nvPr/>
        </p:nvCxnSpPr>
        <p:spPr>
          <a:xfrm>
            <a:off x="7168680" y="2788920"/>
            <a:ext cx="201600" cy="360"/>
          </a:xfrm>
          <a:prstGeom prst="straightConnector1">
            <a:avLst/>
          </a:prstGeom>
          <a:ln w="31750">
            <a:solidFill>
              <a:srgbClr val="3e7d52"/>
            </a:solidFill>
            <a:round/>
            <a:tailEnd len="med" type="triangle" w="med"/>
          </a:ln>
        </p:spPr>
      </p:cxnSp>
      <p:sp>
        <p:nvSpPr>
          <p:cNvPr id="344" name="Google Shape;399;p17"/>
          <p:cNvSpPr/>
          <p:nvPr/>
        </p:nvSpPr>
        <p:spPr>
          <a:xfrm>
            <a:off x="7360920" y="2103120"/>
            <a:ext cx="1992960" cy="2697120"/>
          </a:xfrm>
          <a:prstGeom prst="roundRect">
            <a:avLst>
              <a:gd name="adj" fmla="val 5505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345" name="Google Shape;400;p17"/>
          <p:cNvSpPr/>
          <p:nvPr/>
        </p:nvSpPr>
        <p:spPr>
          <a:xfrm>
            <a:off x="7900560" y="2331720"/>
            <a:ext cx="914040" cy="914040"/>
          </a:xfrm>
          <a:prstGeom prst="ellipse">
            <a:avLst/>
          </a:prstGeom>
          <a:solidFill>
            <a:srgbClr val="f2b70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346" name="Google Shape;401;p17" descr="preencoded.png"/>
          <p:cNvPicPr/>
          <p:nvPr/>
        </p:nvPicPr>
        <p:blipFill>
          <a:blip r:embed="rId4"/>
          <a:stretch/>
        </p:blipFill>
        <p:spPr>
          <a:xfrm>
            <a:off x="8119800" y="2551320"/>
            <a:ext cx="475200" cy="475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7" name="Google Shape;402;p17"/>
          <p:cNvSpPr/>
          <p:nvPr/>
        </p:nvSpPr>
        <p:spPr>
          <a:xfrm>
            <a:off x="8787240" y="2286000"/>
            <a:ext cx="456840" cy="456840"/>
          </a:xfrm>
          <a:prstGeom prst="ellipse">
            <a:avLst/>
          </a:prstGeom>
          <a:solidFill>
            <a:srgbClr val="3e7d5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348" name="Google Shape;403;p17"/>
          <p:cNvSpPr/>
          <p:nvPr/>
        </p:nvSpPr>
        <p:spPr>
          <a:xfrm>
            <a:off x="8787240" y="2286000"/>
            <a:ext cx="4568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4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9" name="Google Shape;404;p17"/>
          <p:cNvSpPr/>
          <p:nvPr/>
        </p:nvSpPr>
        <p:spPr>
          <a:xfrm>
            <a:off x="7452360" y="3383280"/>
            <a:ext cx="18100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5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Slow release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0" name="Google Shape;405;p17"/>
          <p:cNvSpPr/>
          <p:nvPr/>
        </p:nvSpPr>
        <p:spPr>
          <a:xfrm>
            <a:off x="7470720" y="3794760"/>
            <a:ext cx="177372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25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it trickles out safely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51" name="Google Shape;406;p17"/>
          <p:cNvCxnSpPr/>
          <p:nvPr/>
        </p:nvCxnSpPr>
        <p:spPr>
          <a:xfrm>
            <a:off x="9363240" y="2788920"/>
            <a:ext cx="201600" cy="360"/>
          </a:xfrm>
          <a:prstGeom prst="straightConnector1">
            <a:avLst/>
          </a:prstGeom>
          <a:ln w="31750">
            <a:solidFill>
              <a:srgbClr val="3e7d52"/>
            </a:solidFill>
            <a:round/>
            <a:tailEnd len="med" type="triangle" w="med"/>
          </a:ln>
        </p:spPr>
      </p:cxnSp>
      <p:sp>
        <p:nvSpPr>
          <p:cNvPr id="352" name="Google Shape;407;p17"/>
          <p:cNvSpPr/>
          <p:nvPr/>
        </p:nvSpPr>
        <p:spPr>
          <a:xfrm>
            <a:off x="9555480" y="2103120"/>
            <a:ext cx="1992960" cy="2697120"/>
          </a:xfrm>
          <a:prstGeom prst="roundRect">
            <a:avLst>
              <a:gd name="adj" fmla="val 5505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353" name="Google Shape;408;p17"/>
          <p:cNvSpPr/>
          <p:nvPr/>
        </p:nvSpPr>
        <p:spPr>
          <a:xfrm>
            <a:off x="10095120" y="2331720"/>
            <a:ext cx="914040" cy="914040"/>
          </a:xfrm>
          <a:prstGeom prst="ellipse">
            <a:avLst/>
          </a:prstGeom>
          <a:solidFill>
            <a:srgbClr val="ef6f6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354" name="Google Shape;409;p17" descr="preencoded.png"/>
          <p:cNvPicPr/>
          <p:nvPr/>
        </p:nvPicPr>
        <p:blipFill>
          <a:blip r:embed="rId5"/>
          <a:stretch/>
        </p:blipFill>
        <p:spPr>
          <a:xfrm>
            <a:off x="10314360" y="2551320"/>
            <a:ext cx="475200" cy="475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5" name="Google Shape;410;p17"/>
          <p:cNvSpPr/>
          <p:nvPr/>
        </p:nvSpPr>
        <p:spPr>
          <a:xfrm>
            <a:off x="10981800" y="2286000"/>
            <a:ext cx="456840" cy="456840"/>
          </a:xfrm>
          <a:prstGeom prst="ellipse">
            <a:avLst/>
          </a:prstGeom>
          <a:solidFill>
            <a:srgbClr val="3e7d5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356" name="Google Shape;411;p17"/>
          <p:cNvSpPr/>
          <p:nvPr/>
        </p:nvSpPr>
        <p:spPr>
          <a:xfrm>
            <a:off x="10981800" y="2286000"/>
            <a:ext cx="4568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5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7" name="Google Shape;412;p17"/>
          <p:cNvSpPr/>
          <p:nvPr/>
        </p:nvSpPr>
        <p:spPr>
          <a:xfrm>
            <a:off x="9646920" y="3383280"/>
            <a:ext cx="18100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5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Homes safe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8" name="Google Shape;413;p17"/>
          <p:cNvSpPr/>
          <p:nvPr/>
        </p:nvSpPr>
        <p:spPr>
          <a:xfrm>
            <a:off x="9665280" y="3794760"/>
            <a:ext cx="1773720" cy="86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25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rivers stay low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9" name="Google Shape;414;p17"/>
          <p:cNvSpPr/>
          <p:nvPr/>
        </p:nvSpPr>
        <p:spPr>
          <a:xfrm>
            <a:off x="640080" y="5120640"/>
            <a:ext cx="10908360" cy="1188360"/>
          </a:xfrm>
          <a:prstGeom prst="roundRect">
            <a:avLst>
              <a:gd name="adj" fmla="val 7692"/>
            </a:avLst>
          </a:prstGeom>
          <a:solidFill>
            <a:srgbClr val="3e7d52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360" name="Google Shape;415;p17"/>
          <p:cNvSpPr/>
          <p:nvPr/>
        </p:nvSpPr>
        <p:spPr>
          <a:xfrm>
            <a:off x="841320" y="5321880"/>
            <a:ext cx="566640" cy="566640"/>
          </a:xfrm>
          <a:prstGeom prst="ellipse">
            <a:avLst/>
          </a:prstGeom>
          <a:solidFill>
            <a:srgbClr val="f2b70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361" name="Google Shape;416;p17" descr="preencoded.png"/>
          <p:cNvPicPr/>
          <p:nvPr/>
        </p:nvPicPr>
        <p:blipFill>
          <a:blip r:embed="rId6"/>
          <a:stretch/>
        </p:blipFill>
        <p:spPr>
          <a:xfrm>
            <a:off x="977400" y="5457960"/>
            <a:ext cx="294480" cy="29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2" name="Google Shape;417;p17"/>
          <p:cNvSpPr/>
          <p:nvPr/>
        </p:nvSpPr>
        <p:spPr>
          <a:xfrm>
            <a:off x="1508760" y="5321880"/>
            <a:ext cx="99025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250" b="1" u="none" strike="noStrike">
                <a:solidFill>
                  <a:srgbClr val="f2b705"/>
                </a:solidFill>
                <a:effectLst/>
                <a:uFillTx/>
                <a:latin typeface="Calibri"/>
                <a:ea typeface="Calibri"/>
              </a:rPr>
              <a:t>DID YOU KNOW?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3" name="Google Shape;418;p17"/>
          <p:cNvSpPr/>
          <p:nvPr/>
        </p:nvSpPr>
        <p:spPr>
          <a:xfrm>
            <a:off x="1508760" y="5650920"/>
            <a:ext cx="98568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350" b="0" u="none" strike="noStrike">
                <a:solidFill>
                  <a:srgbClr val="eaf6f8"/>
                </a:solidFill>
                <a:effectLst/>
                <a:uFillTx/>
                <a:latin typeface="Calibri"/>
                <a:ea typeface="Calibri"/>
              </a:rPr>
              <a:t>This is a "nature-based solution" — letting a living, green ecosystem do a job that concrete and pumps would otherwise have to do. It works WITH nature, not against it.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6425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424;p18"/>
          <p:cNvSpPr/>
          <p:nvPr/>
        </p:nvSpPr>
        <p:spPr>
          <a:xfrm>
            <a:off x="8961120" y="-1097280"/>
            <a:ext cx="5028840" cy="5028840"/>
          </a:xfrm>
          <a:prstGeom prst="ellipse">
            <a:avLst/>
          </a:prstGeom>
          <a:solidFill>
            <a:srgbClr val="1c7293">
              <a:alpha val="5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365" name="Google Shape;425;p18"/>
          <p:cNvSpPr/>
          <p:nvPr/>
        </p:nvSpPr>
        <p:spPr>
          <a:xfrm>
            <a:off x="622440" y="673560"/>
            <a:ext cx="1005804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32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Our Plan to Help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6" name="Google Shape;426;p18"/>
          <p:cNvSpPr/>
          <p:nvPr/>
        </p:nvSpPr>
        <p:spPr>
          <a:xfrm>
            <a:off x="640080" y="1460160"/>
            <a:ext cx="105152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2000" b="0" u="none" strike="noStrike">
                <a:solidFill>
                  <a:srgbClr val="cadcfc"/>
                </a:solidFill>
                <a:effectLst/>
                <a:uFillTx/>
                <a:latin typeface="Calibri"/>
                <a:ea typeface="Calibri"/>
              </a:rPr>
              <a:t>Two big ideas, working together to protect and restore the Fens</a:t>
            </a:r>
            <a:r>
              <a:rPr lang="en-US" sz="1700" b="0" u="none" strike="noStrike">
                <a:solidFill>
                  <a:srgbClr val="cadcfc"/>
                </a:solidFill>
                <a:effectLst/>
                <a:uFillTx/>
                <a:latin typeface="Calibri"/>
                <a:ea typeface="Calibri"/>
              </a:rPr>
              <a:t>.</a:t>
            </a:r>
            <a:endParaRPr lang="en-US" sz="1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7" name="Google Shape;427;p18"/>
          <p:cNvSpPr/>
          <p:nvPr/>
        </p:nvSpPr>
        <p:spPr>
          <a:xfrm>
            <a:off x="640080" y="2137320"/>
            <a:ext cx="5348880" cy="2397960"/>
          </a:xfrm>
          <a:prstGeom prst="roundRect">
            <a:avLst>
              <a:gd name="adj" fmla="val 3934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368" name="Google Shape;429;p18"/>
          <p:cNvSpPr/>
          <p:nvPr/>
        </p:nvSpPr>
        <p:spPr>
          <a:xfrm>
            <a:off x="1325880" y="2857680"/>
            <a:ext cx="639720" cy="639720"/>
          </a:xfrm>
          <a:prstGeom prst="ellipse">
            <a:avLst/>
          </a:prstGeom>
          <a:solidFill>
            <a:srgbClr val="1c729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369" name="Google Shape;430;p18" descr="preencoded.png"/>
          <p:cNvPicPr/>
          <p:nvPr/>
        </p:nvPicPr>
        <p:blipFill>
          <a:blip r:embed="rId1"/>
          <a:stretch/>
        </p:blipFill>
        <p:spPr>
          <a:xfrm>
            <a:off x="1479600" y="3011040"/>
            <a:ext cx="332640" cy="332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0" name="Google Shape;431;p18"/>
          <p:cNvSpPr/>
          <p:nvPr/>
        </p:nvSpPr>
        <p:spPr>
          <a:xfrm>
            <a:off x="1051560" y="3543480"/>
            <a:ext cx="118836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200" b="0" i="1" u="none" strike="noStrike">
                <a:solidFill>
                  <a:srgbClr val="1c7293"/>
                </a:solidFill>
                <a:effectLst/>
                <a:uFillTx/>
                <a:latin typeface="Calibri"/>
                <a:ea typeface="Calibri"/>
              </a:rPr>
              <a:t>Add photo of youth / GYC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1" name="Google Shape;432;p18"/>
          <p:cNvSpPr/>
          <p:nvPr/>
        </p:nvSpPr>
        <p:spPr>
          <a:xfrm>
            <a:off x="3736800" y="2377440"/>
            <a:ext cx="19144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9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Youth voices</a:t>
            </a:r>
            <a:endParaRPr lang="en-US" sz="1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2" name="Google Shape;433;p18"/>
          <p:cNvSpPr/>
          <p:nvPr/>
        </p:nvSpPr>
        <p:spPr>
          <a:xfrm>
            <a:off x="3736800" y="2788920"/>
            <a:ext cx="2115000" cy="149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40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Workshops like this help young people across the Fens understand their water and wetlands — and speak up for them.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3" name="Google Shape;434;p18"/>
          <p:cNvSpPr/>
          <p:nvPr/>
        </p:nvSpPr>
        <p:spPr>
          <a:xfrm>
            <a:off x="6172200" y="2137320"/>
            <a:ext cx="5348880" cy="2380680"/>
          </a:xfrm>
          <a:prstGeom prst="roundRect">
            <a:avLst>
              <a:gd name="adj" fmla="val 3934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374" name="Google Shape;437;p18" descr="preencoded.png"/>
          <p:cNvPicPr/>
          <p:nvPr/>
        </p:nvPicPr>
        <p:blipFill>
          <a:blip r:embed="rId2"/>
          <a:stretch/>
        </p:blipFill>
        <p:spPr>
          <a:xfrm>
            <a:off x="7011720" y="3011040"/>
            <a:ext cx="332640" cy="332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5" name="Google Shape;438;p18"/>
          <p:cNvSpPr/>
          <p:nvPr/>
        </p:nvSpPr>
        <p:spPr>
          <a:xfrm>
            <a:off x="6583680" y="3543480"/>
            <a:ext cx="118836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200" b="0" i="1" u="none" strike="noStrike">
                <a:solidFill>
                  <a:srgbClr val="1c7293"/>
                </a:solidFill>
                <a:effectLst/>
                <a:uFillTx/>
                <a:latin typeface="Calibri"/>
                <a:ea typeface="Calibri"/>
              </a:rPr>
              <a:t>Add photo of Cambridge City Council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6" name="Google Shape;439;p18"/>
          <p:cNvSpPr/>
          <p:nvPr/>
        </p:nvSpPr>
        <p:spPr>
          <a:xfrm>
            <a:off x="8988480" y="2377440"/>
            <a:ext cx="25599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9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Adults together</a:t>
            </a:r>
            <a:endParaRPr lang="en-US" sz="19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7" name="Google Shape;440;p18"/>
          <p:cNvSpPr/>
          <p:nvPr/>
        </p:nvSpPr>
        <p:spPr>
          <a:xfrm>
            <a:off x="8961120" y="2995920"/>
            <a:ext cx="2179080" cy="109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40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Councillors, experts, policy leaders, farmers, scientists and water companies meet to agree real plans for wetlands as flood defences.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8" name="Google Shape;441;p18"/>
          <p:cNvSpPr/>
          <p:nvPr/>
        </p:nvSpPr>
        <p:spPr>
          <a:xfrm>
            <a:off x="640080" y="4937760"/>
            <a:ext cx="10908360" cy="1371240"/>
          </a:xfrm>
          <a:prstGeom prst="roundRect">
            <a:avLst>
              <a:gd name="adj" fmla="val 6667"/>
            </a:avLst>
          </a:prstGeom>
          <a:solidFill>
            <a:srgbClr val="3e7d52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379" name="Google Shape;442;p18"/>
          <p:cNvSpPr/>
          <p:nvPr/>
        </p:nvSpPr>
        <p:spPr>
          <a:xfrm>
            <a:off x="841320" y="5139000"/>
            <a:ext cx="566640" cy="566640"/>
          </a:xfrm>
          <a:prstGeom prst="ellipse">
            <a:avLst/>
          </a:prstGeom>
          <a:solidFill>
            <a:srgbClr val="f2b70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380" name="Google Shape;443;p18" descr="preencoded.png"/>
          <p:cNvPicPr/>
          <p:nvPr/>
        </p:nvPicPr>
        <p:blipFill>
          <a:blip r:embed="rId3"/>
          <a:stretch/>
        </p:blipFill>
        <p:spPr>
          <a:xfrm>
            <a:off x="977400" y="5275080"/>
            <a:ext cx="294480" cy="29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1" name="Google Shape;444;p18"/>
          <p:cNvSpPr/>
          <p:nvPr/>
        </p:nvSpPr>
        <p:spPr>
          <a:xfrm>
            <a:off x="1508760" y="5009760"/>
            <a:ext cx="99025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250" b="1" u="none" strike="noStrike">
                <a:solidFill>
                  <a:srgbClr val="f2b705"/>
                </a:solidFill>
                <a:effectLst/>
                <a:uFillTx/>
                <a:latin typeface="Calibri"/>
                <a:ea typeface="Calibri"/>
              </a:rPr>
              <a:t>DID YOU KNOW?</a:t>
            </a:r>
            <a:endParaRPr lang="en-US" sz="12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2" name="Google Shape;445;p18"/>
          <p:cNvSpPr/>
          <p:nvPr/>
        </p:nvSpPr>
        <p:spPr>
          <a:xfrm>
            <a:off x="1508760" y="5309640"/>
            <a:ext cx="1003968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800" b="0" u="none" strike="noStrike">
                <a:solidFill>
                  <a:srgbClr val="eaf6f8"/>
                </a:solidFill>
                <a:effectLst/>
                <a:uFillTx/>
                <a:latin typeface="Calibri"/>
                <a:ea typeface="Calibri"/>
              </a:rPr>
              <a:t>We can do a LOT just by raising awareness. By caring for our wetlands, our Fenlands &amp; Flooding Youth Report shows Cambridge could even become an </a:t>
            </a:r>
            <a:r>
              <a:rPr lang="en-US" sz="1800" b="1" u="none" strike="noStrike">
                <a:solidFill>
                  <a:srgbClr val="eaf6f8"/>
                </a:solidFill>
                <a:effectLst/>
                <a:uFillTx/>
                <a:latin typeface="Calibri"/>
                <a:ea typeface="Calibri"/>
              </a:rPr>
              <a:t>accredited Wetland City </a:t>
            </a:r>
            <a:r>
              <a:rPr lang="en-US" sz="1800" b="0" u="none" strike="noStrike">
                <a:solidFill>
                  <a:srgbClr val="eaf6f8"/>
                </a:solidFill>
                <a:effectLst/>
                <a:uFillTx/>
                <a:latin typeface="Calibri"/>
                <a:ea typeface="Calibri"/>
              </a:rPr>
              <a:t>— a special title for places protect their wetlands.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83" name="Picture 1"/>
          <p:cNvPicPr/>
          <p:nvPr/>
        </p:nvPicPr>
        <p:blipFill>
          <a:blip r:embed="rId4"/>
          <a:srcRect l="24090" t="33235" r="21584" b="12058"/>
          <a:stretch/>
        </p:blipFill>
        <p:spPr>
          <a:xfrm>
            <a:off x="977400" y="2423160"/>
            <a:ext cx="2378160" cy="1828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4" name="Picture 5" descr="The image depicts a courtroom setting with a judge, lawyers, and a diverse group of people seated in the audience, focusing on the proceedings.&#10;&#10;AI-generated content may be incorrect."/>
          <p:cNvPicPr/>
          <p:nvPr/>
        </p:nvPicPr>
        <p:blipFill>
          <a:blip r:embed="rId5"/>
          <a:srcRect l="0" t="0" r="24975" b="0"/>
          <a:stretch/>
        </p:blipFill>
        <p:spPr>
          <a:xfrm>
            <a:off x="6393600" y="2423160"/>
            <a:ext cx="2334960" cy="1828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5" name="TextBox 7"/>
          <p:cNvSpPr/>
          <p:nvPr/>
        </p:nvSpPr>
        <p:spPr>
          <a:xfrm>
            <a:off x="658440" y="212040"/>
            <a:ext cx="2015280" cy="399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2000" b="1" u="none" strike="noStrike">
                <a:solidFill>
                  <a:srgbClr val="f2b705"/>
                </a:solidFill>
                <a:effectLst/>
                <a:uFillTx/>
                <a:latin typeface="Calibri"/>
                <a:ea typeface="Calibri"/>
              </a:rPr>
              <a:t>PART 3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9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451;p19"/>
          <p:cNvSpPr/>
          <p:nvPr/>
        </p:nvSpPr>
        <p:spPr>
          <a:xfrm>
            <a:off x="640080" y="411480"/>
            <a:ext cx="1097244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34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The Heron Habitat Helpers Handbook</a:t>
            </a:r>
            <a:endParaRPr lang="en-US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7" name="Google Shape;452;p19"/>
          <p:cNvSpPr/>
          <p:nvPr/>
        </p:nvSpPr>
        <p:spPr>
          <a:xfrm>
            <a:off x="658440" y="1143000"/>
            <a:ext cx="1078956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70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We've made a handbook to help young people care for Fenland wildlife — and we'd love YOUR ideas to make it better.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8" name="Google Shape;453;p19"/>
          <p:cNvSpPr/>
          <p:nvPr/>
        </p:nvSpPr>
        <p:spPr>
          <a:xfrm>
            <a:off x="658440" y="2075400"/>
            <a:ext cx="6400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800" b="1" u="none" strike="noStrike">
                <a:solidFill>
                  <a:srgbClr val="1c7293"/>
                </a:solidFill>
                <a:effectLst/>
                <a:uFillTx/>
                <a:latin typeface="Bookman Old Style"/>
                <a:ea typeface="Bookman Old Style"/>
              </a:rPr>
              <a:t>What's inside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9" name="Google Shape;454;p19"/>
          <p:cNvSpPr/>
          <p:nvPr/>
        </p:nvSpPr>
        <p:spPr>
          <a:xfrm>
            <a:off x="704160" y="2669760"/>
            <a:ext cx="658080" cy="658080"/>
          </a:xfrm>
          <a:prstGeom prst="ellipse">
            <a:avLst/>
          </a:prstGeom>
          <a:solidFill>
            <a:srgbClr val="2a9d8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390" name="Google Shape;455;p19" descr="preencoded.png"/>
          <p:cNvPicPr/>
          <p:nvPr/>
        </p:nvPicPr>
        <p:blipFill>
          <a:blip r:embed="rId1"/>
          <a:stretch/>
        </p:blipFill>
        <p:spPr>
          <a:xfrm>
            <a:off x="862200" y="2828880"/>
            <a:ext cx="342000" cy="342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1" name="Google Shape;456;p19"/>
          <p:cNvSpPr/>
          <p:nvPr/>
        </p:nvSpPr>
        <p:spPr>
          <a:xfrm>
            <a:off x="1527120" y="2651400"/>
            <a:ext cx="5486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5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Spread 1 — Meet the wildlife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2" name="Google Shape;457;p19"/>
          <p:cNvSpPr/>
          <p:nvPr/>
        </p:nvSpPr>
        <p:spPr>
          <a:xfrm>
            <a:off x="1527120" y="3017160"/>
            <a:ext cx="54860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30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The amazing animals and plants of the Fens.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3" name="Google Shape;458;p19"/>
          <p:cNvSpPr/>
          <p:nvPr/>
        </p:nvSpPr>
        <p:spPr>
          <a:xfrm>
            <a:off x="704160" y="3675600"/>
            <a:ext cx="658080" cy="658080"/>
          </a:xfrm>
          <a:prstGeom prst="ellipse">
            <a:avLst/>
          </a:prstGeom>
          <a:solidFill>
            <a:srgbClr val="57a77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394" name="Google Shape;459;p19" descr="preencoded.png"/>
          <p:cNvPicPr/>
          <p:nvPr/>
        </p:nvPicPr>
        <p:blipFill>
          <a:blip r:embed="rId2"/>
          <a:stretch/>
        </p:blipFill>
        <p:spPr>
          <a:xfrm>
            <a:off x="862200" y="3833640"/>
            <a:ext cx="342000" cy="342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5" name="Google Shape;460;p19"/>
          <p:cNvSpPr/>
          <p:nvPr/>
        </p:nvSpPr>
        <p:spPr>
          <a:xfrm>
            <a:off x="1527120" y="3657240"/>
            <a:ext cx="5486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5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Spread 2 — How to help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6" name="Google Shape;461;p19"/>
          <p:cNvSpPr/>
          <p:nvPr/>
        </p:nvSpPr>
        <p:spPr>
          <a:xfrm>
            <a:off x="1527120" y="4023000"/>
            <a:ext cx="54860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30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Simple things young people can do for habitats.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7" name="Google Shape;462;p19"/>
          <p:cNvSpPr/>
          <p:nvPr/>
        </p:nvSpPr>
        <p:spPr>
          <a:xfrm>
            <a:off x="704160" y="4681440"/>
            <a:ext cx="658080" cy="658080"/>
          </a:xfrm>
          <a:prstGeom prst="ellipse">
            <a:avLst/>
          </a:prstGeom>
          <a:solidFill>
            <a:srgbClr val="1c729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398" name="Google Shape;463;p19" descr="preencoded.png"/>
          <p:cNvPicPr/>
          <p:nvPr/>
        </p:nvPicPr>
        <p:blipFill>
          <a:blip r:embed="rId3"/>
          <a:stretch/>
        </p:blipFill>
        <p:spPr>
          <a:xfrm>
            <a:off x="862200" y="4839480"/>
            <a:ext cx="342000" cy="342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9" name="Google Shape;464;p19"/>
          <p:cNvSpPr/>
          <p:nvPr/>
        </p:nvSpPr>
        <p:spPr>
          <a:xfrm>
            <a:off x="1527120" y="4663080"/>
            <a:ext cx="5486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5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Spread 3 — Explore near you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0" name="Google Shape;465;p19"/>
          <p:cNvSpPr/>
          <p:nvPr/>
        </p:nvSpPr>
        <p:spPr>
          <a:xfrm>
            <a:off x="1527120" y="5028840"/>
            <a:ext cx="54860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30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Wetlands and nature spots to visit.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1" name="Google Shape;466;p19"/>
          <p:cNvSpPr/>
          <p:nvPr/>
        </p:nvSpPr>
        <p:spPr>
          <a:xfrm>
            <a:off x="658440" y="5504400"/>
            <a:ext cx="64004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400" b="1" i="1" u="none" strike="noStrike">
                <a:solidFill>
                  <a:srgbClr val="2a9d8f"/>
                </a:solidFill>
                <a:effectLst/>
                <a:uFillTx/>
                <a:latin typeface="Calibri"/>
                <a:ea typeface="Calibri"/>
              </a:rPr>
              <a:t>You'll be our expert reviewers — let's look at each part together.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02" name="Picture 5"/>
          <p:cNvPicPr/>
          <p:nvPr/>
        </p:nvPicPr>
        <p:blipFill>
          <a:blip r:embed="rId4"/>
          <a:stretch/>
        </p:blipFill>
        <p:spPr>
          <a:xfrm>
            <a:off x="5720400" y="2193480"/>
            <a:ext cx="3042360" cy="1844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3" name="Picture 4"/>
          <p:cNvPicPr/>
          <p:nvPr/>
        </p:nvPicPr>
        <p:blipFill>
          <a:blip r:embed="rId5"/>
          <a:stretch/>
        </p:blipFill>
        <p:spPr>
          <a:xfrm>
            <a:off x="8866440" y="2135160"/>
            <a:ext cx="3090960" cy="188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4" name="Picture 3"/>
          <p:cNvPicPr/>
          <p:nvPr/>
        </p:nvPicPr>
        <p:blipFill>
          <a:blip r:embed="rId6"/>
          <a:stretch/>
        </p:blipFill>
        <p:spPr>
          <a:xfrm>
            <a:off x="5720400" y="4316400"/>
            <a:ext cx="3042360" cy="1807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5" name="Picture 2"/>
          <p:cNvPicPr/>
          <p:nvPr/>
        </p:nvPicPr>
        <p:blipFill>
          <a:blip r:embed="rId7"/>
          <a:stretch/>
        </p:blipFill>
        <p:spPr>
          <a:xfrm>
            <a:off x="8866440" y="4334040"/>
            <a:ext cx="3090960" cy="1789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6" name="Rectangle 6"/>
          <p:cNvSpPr/>
          <p:nvPr/>
        </p:nvSpPr>
        <p:spPr>
          <a:xfrm>
            <a:off x="0" y="0"/>
            <a:ext cx="1219176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tIns="360" bIns="360" anchor="ctr">
            <a:spAutoFit/>
          </a:bodyPr>
          <a:p>
            <a:pPr>
              <a:lnSpc>
                <a:spcPct val="100000"/>
              </a:lnSpc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407" name="Rectangle 7"/>
          <p:cNvSpPr/>
          <p:nvPr/>
        </p:nvSpPr>
        <p:spPr>
          <a:xfrm>
            <a:off x="0" y="2990880"/>
            <a:ext cx="1219176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tIns="-45000" bIns="-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br>
              <a:rPr sz="1800"/>
            </a:b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8" name="Rectangle 8"/>
          <p:cNvSpPr/>
          <p:nvPr/>
        </p:nvSpPr>
        <p:spPr>
          <a:xfrm>
            <a:off x="0" y="5981760"/>
            <a:ext cx="1219176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tIns="-45000" bIns="-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br>
              <a:rPr sz="1800"/>
            </a:b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9" name="Rectangle 9"/>
          <p:cNvSpPr/>
          <p:nvPr/>
        </p:nvSpPr>
        <p:spPr>
          <a:xfrm>
            <a:off x="0" y="8972640"/>
            <a:ext cx="1219176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tIns="-45000" bIns="-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br>
              <a:rPr sz="1800"/>
            </a:b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0" name="Rectangle 10"/>
          <p:cNvSpPr/>
          <p:nvPr/>
        </p:nvSpPr>
        <p:spPr>
          <a:xfrm>
            <a:off x="0" y="11963520"/>
            <a:ext cx="1219176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tIns="-45000" bIns="-45000" anchor="ctr">
            <a:sp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br>
              <a:rPr sz="1800"/>
            </a:b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57a77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72;p20"/>
          <p:cNvSpPr/>
          <p:nvPr/>
        </p:nvSpPr>
        <p:spPr>
          <a:xfrm>
            <a:off x="9509760" y="-1280160"/>
            <a:ext cx="4571640" cy="4571640"/>
          </a:xfrm>
          <a:prstGeom prst="ellipse">
            <a:avLst/>
          </a:prstGeom>
          <a:solidFill>
            <a:srgbClr val="2a9d8f">
              <a:alpha val="5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412" name="Google Shape;473;p20"/>
          <p:cNvSpPr/>
          <p:nvPr/>
        </p:nvSpPr>
        <p:spPr>
          <a:xfrm>
            <a:off x="4421160" y="411480"/>
            <a:ext cx="2742840" cy="548280"/>
          </a:xfrm>
          <a:prstGeom prst="roundRect">
            <a:avLst>
              <a:gd name="adj" fmla="val 50000"/>
            </a:avLst>
          </a:prstGeom>
          <a:solidFill>
            <a:srgbClr val="f2b70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413" name="Google Shape;474;p20"/>
          <p:cNvSpPr/>
          <p:nvPr/>
        </p:nvSpPr>
        <p:spPr>
          <a:xfrm>
            <a:off x="4640760" y="388800"/>
            <a:ext cx="233532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300" b="1" u="none" strike="noStrike">
                <a:solidFill>
                  <a:srgbClr val="16425b"/>
                </a:solidFill>
                <a:effectLst/>
                <a:uFillTx/>
                <a:latin typeface="Calibri"/>
                <a:ea typeface="Calibri"/>
              </a:rPr>
              <a:t>BE OUR REVIEWERS!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4" name="Google Shape;475;p20"/>
          <p:cNvSpPr/>
          <p:nvPr/>
        </p:nvSpPr>
        <p:spPr>
          <a:xfrm>
            <a:off x="640080" y="1097280"/>
            <a:ext cx="1097244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32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Help us improve your Heron Habitat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32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Helpers Handbook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5" name="Google Shape;476;p20"/>
          <p:cNvSpPr/>
          <p:nvPr/>
        </p:nvSpPr>
        <p:spPr>
          <a:xfrm>
            <a:off x="640080" y="1874520"/>
            <a:ext cx="112194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0" i="1" u="none" strike="noStrike">
                <a:solidFill>
                  <a:srgbClr val="f0faf8"/>
                </a:solidFill>
                <a:effectLst/>
                <a:uFillTx/>
                <a:latin typeface="Calibri"/>
                <a:ea typeface="Calibri"/>
              </a:rPr>
              <a:t>For the cover, each spread, and the back cover — tell us your best ideas and what you liked most.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6" name="Google Shape;477;p20"/>
          <p:cNvSpPr/>
          <p:nvPr/>
        </p:nvSpPr>
        <p:spPr>
          <a:xfrm>
            <a:off x="640080" y="2514600"/>
            <a:ext cx="2148480" cy="310860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417" name="Google Shape;478;p20"/>
          <p:cNvSpPr/>
          <p:nvPr/>
        </p:nvSpPr>
        <p:spPr>
          <a:xfrm>
            <a:off x="1257480" y="2788920"/>
            <a:ext cx="914040" cy="914040"/>
          </a:xfrm>
          <a:prstGeom prst="ellipse">
            <a:avLst/>
          </a:prstGeom>
          <a:solidFill>
            <a:srgbClr val="f2b70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418" name="Google Shape;479;p20" descr="preencoded.png"/>
          <p:cNvPicPr/>
          <p:nvPr/>
        </p:nvPicPr>
        <p:blipFill>
          <a:blip r:embed="rId1"/>
          <a:stretch/>
        </p:blipFill>
        <p:spPr>
          <a:xfrm>
            <a:off x="1476720" y="3008520"/>
            <a:ext cx="475200" cy="475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9" name="Google Shape;480;p20"/>
          <p:cNvSpPr/>
          <p:nvPr/>
        </p:nvSpPr>
        <p:spPr>
          <a:xfrm>
            <a:off x="731520" y="3840480"/>
            <a:ext cx="1965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The cover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0" name="Google Shape;481;p20"/>
          <p:cNvSpPr/>
          <p:nvPr/>
        </p:nvSpPr>
        <p:spPr>
          <a:xfrm>
            <a:off x="777240" y="4297680"/>
            <a:ext cx="187416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30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Does it make you want to open it?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1" name="Google Shape;482;p20"/>
          <p:cNvSpPr/>
          <p:nvPr/>
        </p:nvSpPr>
        <p:spPr>
          <a:xfrm>
            <a:off x="2907720" y="2514600"/>
            <a:ext cx="2148480" cy="310860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422" name="Google Shape;483;p20"/>
          <p:cNvSpPr/>
          <p:nvPr/>
        </p:nvSpPr>
        <p:spPr>
          <a:xfrm>
            <a:off x="3525120" y="2788920"/>
            <a:ext cx="914040" cy="914040"/>
          </a:xfrm>
          <a:prstGeom prst="ellipse">
            <a:avLst/>
          </a:prstGeom>
          <a:solidFill>
            <a:srgbClr val="2a9d8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423" name="Google Shape;484;p20" descr="preencoded.png"/>
          <p:cNvPicPr/>
          <p:nvPr/>
        </p:nvPicPr>
        <p:blipFill>
          <a:blip r:embed="rId2"/>
          <a:stretch/>
        </p:blipFill>
        <p:spPr>
          <a:xfrm>
            <a:off x="3744360" y="3008520"/>
            <a:ext cx="475200" cy="475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4" name="Google Shape;485;p20"/>
          <p:cNvSpPr/>
          <p:nvPr/>
        </p:nvSpPr>
        <p:spPr>
          <a:xfrm>
            <a:off x="2999160" y="3840480"/>
            <a:ext cx="1965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Spread 1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5" name="Google Shape;486;p20"/>
          <p:cNvSpPr/>
          <p:nvPr/>
        </p:nvSpPr>
        <p:spPr>
          <a:xfrm>
            <a:off x="3044880" y="4297680"/>
            <a:ext cx="187416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30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Which animal is your favourite?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6" name="Google Shape;487;p20"/>
          <p:cNvSpPr/>
          <p:nvPr/>
        </p:nvSpPr>
        <p:spPr>
          <a:xfrm>
            <a:off x="5175360" y="2514600"/>
            <a:ext cx="2148480" cy="310860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427" name="Google Shape;488;p20"/>
          <p:cNvSpPr/>
          <p:nvPr/>
        </p:nvSpPr>
        <p:spPr>
          <a:xfrm>
            <a:off x="5792760" y="2788920"/>
            <a:ext cx="914040" cy="914040"/>
          </a:xfrm>
          <a:prstGeom prst="ellipse">
            <a:avLst/>
          </a:prstGeom>
          <a:solidFill>
            <a:srgbClr val="57a77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428" name="Google Shape;489;p20" descr="preencoded.png"/>
          <p:cNvPicPr/>
          <p:nvPr/>
        </p:nvPicPr>
        <p:blipFill>
          <a:blip r:embed="rId3"/>
          <a:stretch/>
        </p:blipFill>
        <p:spPr>
          <a:xfrm>
            <a:off x="6012360" y="3008520"/>
            <a:ext cx="475200" cy="475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9" name="Google Shape;490;p20"/>
          <p:cNvSpPr/>
          <p:nvPr/>
        </p:nvSpPr>
        <p:spPr>
          <a:xfrm>
            <a:off x="5266800" y="3840480"/>
            <a:ext cx="1965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Spread 2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0" name="Google Shape;491;p20"/>
          <p:cNvSpPr/>
          <p:nvPr/>
        </p:nvSpPr>
        <p:spPr>
          <a:xfrm>
            <a:off x="5312520" y="4297680"/>
            <a:ext cx="187416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30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Which 'how to help' idea is best?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1" name="Google Shape;492;p20"/>
          <p:cNvSpPr/>
          <p:nvPr/>
        </p:nvSpPr>
        <p:spPr>
          <a:xfrm>
            <a:off x="7443360" y="2514600"/>
            <a:ext cx="2148480" cy="310860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432" name="Google Shape;493;p20"/>
          <p:cNvSpPr/>
          <p:nvPr/>
        </p:nvSpPr>
        <p:spPr>
          <a:xfrm>
            <a:off x="8060400" y="2788920"/>
            <a:ext cx="914040" cy="914040"/>
          </a:xfrm>
          <a:prstGeom prst="ellipse">
            <a:avLst/>
          </a:prstGeom>
          <a:solidFill>
            <a:srgbClr val="1c729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433" name="Google Shape;494;p20" descr="preencoded.png"/>
          <p:cNvPicPr/>
          <p:nvPr/>
        </p:nvPicPr>
        <p:blipFill>
          <a:blip r:embed="rId4"/>
          <a:stretch/>
        </p:blipFill>
        <p:spPr>
          <a:xfrm>
            <a:off x="8280000" y="3008520"/>
            <a:ext cx="475200" cy="475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4" name="Google Shape;495;p20"/>
          <p:cNvSpPr/>
          <p:nvPr/>
        </p:nvSpPr>
        <p:spPr>
          <a:xfrm>
            <a:off x="7534800" y="3840480"/>
            <a:ext cx="1965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Spread 3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5" name="Google Shape;496;p20"/>
          <p:cNvSpPr/>
          <p:nvPr/>
        </p:nvSpPr>
        <p:spPr>
          <a:xfrm>
            <a:off x="7580520" y="4297680"/>
            <a:ext cx="187416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30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Where would you most like to visit?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6" name="Google Shape;497;p20"/>
          <p:cNvSpPr/>
          <p:nvPr/>
        </p:nvSpPr>
        <p:spPr>
          <a:xfrm>
            <a:off x="9711000" y="2514600"/>
            <a:ext cx="2148480" cy="310860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437" name="Google Shape;498;p20"/>
          <p:cNvSpPr/>
          <p:nvPr/>
        </p:nvSpPr>
        <p:spPr>
          <a:xfrm>
            <a:off x="10328040" y="2788920"/>
            <a:ext cx="914040" cy="914040"/>
          </a:xfrm>
          <a:prstGeom prst="ellipse">
            <a:avLst/>
          </a:prstGeom>
          <a:solidFill>
            <a:srgbClr val="ef6f6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438" name="Google Shape;499;p20" descr="preencoded.png"/>
          <p:cNvPicPr/>
          <p:nvPr/>
        </p:nvPicPr>
        <p:blipFill>
          <a:blip r:embed="rId5"/>
          <a:stretch/>
        </p:blipFill>
        <p:spPr>
          <a:xfrm>
            <a:off x="10547640" y="3008520"/>
            <a:ext cx="475200" cy="475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9" name="Google Shape;500;p20"/>
          <p:cNvSpPr/>
          <p:nvPr/>
        </p:nvSpPr>
        <p:spPr>
          <a:xfrm>
            <a:off x="9802440" y="3840480"/>
            <a:ext cx="196560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Back cover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0" name="Google Shape;501;p20"/>
          <p:cNvSpPr/>
          <p:nvPr/>
        </p:nvSpPr>
        <p:spPr>
          <a:xfrm>
            <a:off x="9848160" y="4297680"/>
            <a:ext cx="187416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30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What's missing? Any big ideas?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1" name="Google Shape;502;p20"/>
          <p:cNvSpPr/>
          <p:nvPr/>
        </p:nvSpPr>
        <p:spPr>
          <a:xfrm>
            <a:off x="640080" y="5852160"/>
            <a:ext cx="112194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400" b="1" i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We'll collect your top ideas for each part — the best ones could go into the real handbook!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33;p2" descr="photos/windmill_reeds_bg.png"/>
          <p:cNvPicPr/>
          <p:nvPr/>
        </p:nvPicPr>
        <p:blipFill>
          <a:blip r:embed="rId1"/>
          <a:stretch/>
        </p:blipFill>
        <p:spPr>
          <a:xfrm>
            <a:off x="0" y="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" name="Google Shape;34;p2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1b3a2a">
              <a:alpha val="3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0" name="Google Shape;35;p2"/>
          <p:cNvSpPr/>
          <p:nvPr/>
        </p:nvSpPr>
        <p:spPr>
          <a:xfrm>
            <a:off x="0" y="0"/>
            <a:ext cx="12191400" cy="1554120"/>
          </a:xfrm>
          <a:prstGeom prst="rect">
            <a:avLst/>
          </a:prstGeom>
          <a:solidFill>
            <a:srgbClr val="3e7d52">
              <a:alpha val="82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1" name="Google Shape;36;p2"/>
          <p:cNvSpPr/>
          <p:nvPr/>
        </p:nvSpPr>
        <p:spPr>
          <a:xfrm>
            <a:off x="640080" y="365760"/>
            <a:ext cx="10058040" cy="822600"/>
          </a:xfrm>
          <a:prstGeom prst="rect">
            <a:avLst/>
          </a:prstGeom>
          <a:noFill/>
          <a:ln w="0">
            <a:noFill/>
          </a:ln>
          <a:effectLst>
            <a:outerShdw algn="bl" blurRad="50760" dir="5400000" dist="25560" rotWithShape="0">
              <a:srgbClr val="000000">
                <a:alpha val="5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34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Hello, explorers!</a:t>
            </a:r>
            <a:endParaRPr lang="en-US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Google Shape;37;p2"/>
          <p:cNvSpPr/>
          <p:nvPr/>
        </p:nvSpPr>
        <p:spPr>
          <a:xfrm>
            <a:off x="658440" y="1097280"/>
            <a:ext cx="10515240" cy="456840"/>
          </a:xfrm>
          <a:prstGeom prst="rect">
            <a:avLst/>
          </a:prstGeom>
          <a:noFill/>
          <a:ln w="0">
            <a:noFill/>
          </a:ln>
          <a:effectLst>
            <a:outerShdw algn="bl" blurRad="38160" dir="5400000" dist="12600" rotWithShape="0">
              <a:srgbClr val="000000">
                <a:alpha val="5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Today we explore the green, wild, watery Fenlands — and how we can bring them back to life.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Google Shape;38;p2"/>
          <p:cNvSpPr/>
          <p:nvPr/>
        </p:nvSpPr>
        <p:spPr>
          <a:xfrm>
            <a:off x="640080" y="2194560"/>
            <a:ext cx="3611520" cy="2788560"/>
          </a:xfrm>
          <a:prstGeom prst="roundRect">
            <a:avLst>
              <a:gd name="adj" fmla="val 3934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4" name="Google Shape;39;p2"/>
          <p:cNvSpPr/>
          <p:nvPr/>
        </p:nvSpPr>
        <p:spPr>
          <a:xfrm>
            <a:off x="1920240" y="2514600"/>
            <a:ext cx="1051200" cy="1051200"/>
          </a:xfrm>
          <a:prstGeom prst="ellipse">
            <a:avLst/>
          </a:prstGeom>
          <a:solidFill>
            <a:srgbClr val="ef6f6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25" name="Google Shape;40;p2" descr="preencoded.png"/>
          <p:cNvPicPr/>
          <p:nvPr/>
        </p:nvPicPr>
        <p:blipFill>
          <a:blip r:embed="rId2"/>
          <a:stretch/>
        </p:blipFill>
        <p:spPr>
          <a:xfrm>
            <a:off x="2172600" y="2766960"/>
            <a:ext cx="546480" cy="546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" name="Google Shape;41;p2"/>
          <p:cNvSpPr/>
          <p:nvPr/>
        </p:nvSpPr>
        <p:spPr>
          <a:xfrm>
            <a:off x="914400" y="3657600"/>
            <a:ext cx="30628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20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Think in systems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Google Shape;42;p2"/>
          <p:cNvSpPr/>
          <p:nvPr/>
        </p:nvSpPr>
        <p:spPr>
          <a:xfrm>
            <a:off x="960120" y="4114800"/>
            <a:ext cx="297144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40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See how everything in nature is joined up.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Google Shape;43;p2"/>
          <p:cNvSpPr/>
          <p:nvPr/>
        </p:nvSpPr>
        <p:spPr>
          <a:xfrm>
            <a:off x="4416480" y="2194560"/>
            <a:ext cx="3611520" cy="2788560"/>
          </a:xfrm>
          <a:prstGeom prst="roundRect">
            <a:avLst>
              <a:gd name="adj" fmla="val 3934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29" name="Google Shape;44;p2"/>
          <p:cNvSpPr/>
          <p:nvPr/>
        </p:nvSpPr>
        <p:spPr>
          <a:xfrm>
            <a:off x="5696640" y="2514600"/>
            <a:ext cx="1051200" cy="1051200"/>
          </a:xfrm>
          <a:prstGeom prst="ellipse">
            <a:avLst/>
          </a:prstGeom>
          <a:solidFill>
            <a:srgbClr val="1c729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30" name="Google Shape;45;p2" descr="preencoded.png"/>
          <p:cNvPicPr/>
          <p:nvPr/>
        </p:nvPicPr>
        <p:blipFill>
          <a:blip r:embed="rId3"/>
          <a:stretch/>
        </p:blipFill>
        <p:spPr>
          <a:xfrm>
            <a:off x="5949000" y="2766960"/>
            <a:ext cx="546480" cy="546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" name="Google Shape;46;p2"/>
          <p:cNvSpPr/>
          <p:nvPr/>
        </p:nvSpPr>
        <p:spPr>
          <a:xfrm>
            <a:off x="4690800" y="3657600"/>
            <a:ext cx="30628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20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Explore wetlands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Google Shape;47;p2"/>
          <p:cNvSpPr/>
          <p:nvPr/>
        </p:nvSpPr>
        <p:spPr>
          <a:xfrm>
            <a:off x="4736520" y="4114800"/>
            <a:ext cx="297144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40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Discover the soggy, buzzing places of the Fens.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Google Shape;48;p2"/>
          <p:cNvSpPr/>
          <p:nvPr/>
        </p:nvSpPr>
        <p:spPr>
          <a:xfrm>
            <a:off x="8192880" y="2194560"/>
            <a:ext cx="3611520" cy="2788560"/>
          </a:xfrm>
          <a:prstGeom prst="roundRect">
            <a:avLst>
              <a:gd name="adj" fmla="val 3934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34" name="Google Shape;49;p2"/>
          <p:cNvSpPr/>
          <p:nvPr/>
        </p:nvSpPr>
        <p:spPr>
          <a:xfrm>
            <a:off x="9473040" y="2514600"/>
            <a:ext cx="1051200" cy="1051200"/>
          </a:xfrm>
          <a:prstGeom prst="ellipse">
            <a:avLst/>
          </a:prstGeom>
          <a:solidFill>
            <a:srgbClr val="57a77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35" name="Google Shape;50;p2" descr="preencoded.png"/>
          <p:cNvPicPr/>
          <p:nvPr/>
        </p:nvPicPr>
        <p:blipFill>
          <a:blip r:embed="rId4"/>
          <a:stretch/>
        </p:blipFill>
        <p:spPr>
          <a:xfrm>
            <a:off x="9725400" y="2766960"/>
            <a:ext cx="546480" cy="546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" name="Google Shape;51;p2"/>
          <p:cNvSpPr/>
          <p:nvPr/>
        </p:nvSpPr>
        <p:spPr>
          <a:xfrm>
            <a:off x="8467200" y="3657600"/>
            <a:ext cx="306288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20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Restore the Fens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Google Shape;52;p2"/>
          <p:cNvSpPr/>
          <p:nvPr/>
        </p:nvSpPr>
        <p:spPr>
          <a:xfrm>
            <a:off x="8512920" y="4114800"/>
            <a:ext cx="297144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40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Find out how we can heal the land and beat floods.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Google Shape;53;p2"/>
          <p:cNvSpPr/>
          <p:nvPr/>
        </p:nvSpPr>
        <p:spPr>
          <a:xfrm>
            <a:off x="640080" y="5212080"/>
            <a:ext cx="10908360" cy="1234080"/>
          </a:xfrm>
          <a:prstGeom prst="roundRect">
            <a:avLst>
              <a:gd name="adj" fmla="val 7407"/>
            </a:avLst>
          </a:prstGeom>
          <a:solidFill>
            <a:srgbClr val="3e7d52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39" name="Google Shape;54;p2"/>
          <p:cNvSpPr/>
          <p:nvPr/>
        </p:nvSpPr>
        <p:spPr>
          <a:xfrm>
            <a:off x="841320" y="5413320"/>
            <a:ext cx="566640" cy="566640"/>
          </a:xfrm>
          <a:prstGeom prst="ellipse">
            <a:avLst/>
          </a:prstGeom>
          <a:solidFill>
            <a:srgbClr val="f2b70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40" name="Google Shape;55;p2" descr="preencoded.png"/>
          <p:cNvPicPr/>
          <p:nvPr/>
        </p:nvPicPr>
        <p:blipFill>
          <a:blip r:embed="rId5"/>
          <a:stretch/>
        </p:blipFill>
        <p:spPr>
          <a:xfrm>
            <a:off x="977400" y="5549400"/>
            <a:ext cx="294480" cy="29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" name="Google Shape;56;p2"/>
          <p:cNvSpPr/>
          <p:nvPr/>
        </p:nvSpPr>
        <p:spPr>
          <a:xfrm>
            <a:off x="1508760" y="5413320"/>
            <a:ext cx="99025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250" b="1" u="none" strike="noStrike">
                <a:solidFill>
                  <a:srgbClr val="f2b705"/>
                </a:solidFill>
                <a:effectLst/>
                <a:uFillTx/>
                <a:latin typeface="Calibri"/>
                <a:ea typeface="Calibri"/>
              </a:rPr>
              <a:t>DID YOU KNOW?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Google Shape;57;p2"/>
          <p:cNvSpPr/>
          <p:nvPr/>
        </p:nvSpPr>
        <p:spPr>
          <a:xfrm>
            <a:off x="1508760" y="5742360"/>
            <a:ext cx="985680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350" b="0" u="none" strike="noStrike">
                <a:solidFill>
                  <a:srgbClr val="eaf6f8"/>
                </a:solidFill>
                <a:effectLst/>
                <a:uFillTx/>
                <a:latin typeface="Calibri"/>
                <a:ea typeface="Calibri"/>
              </a:rPr>
              <a:t>The Fens are one of the biggest flat, low-lying areas in Britain — and a lot of it sits BELOW the level of the sea. Without people looking after it, much of it would be underwater!</a:t>
            </a:r>
            <a:endParaRPr lang="en-US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" name="Google Shape;508;p21" descr="photos/kids_kayak_bg.png"/>
          <p:cNvPicPr/>
          <p:nvPr/>
        </p:nvPicPr>
        <p:blipFill>
          <a:blip r:embed="rId1"/>
          <a:stretch/>
        </p:blipFill>
        <p:spPr>
          <a:xfrm>
            <a:off x="0" y="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3" name="Google Shape;509;p21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0f2e3d">
              <a:alpha val="24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444" name="Google Shape;510;p21"/>
          <p:cNvSpPr/>
          <p:nvPr/>
        </p:nvSpPr>
        <p:spPr>
          <a:xfrm>
            <a:off x="0" y="0"/>
            <a:ext cx="12191400" cy="1554120"/>
          </a:xfrm>
          <a:prstGeom prst="rect">
            <a:avLst/>
          </a:prstGeom>
          <a:solidFill>
            <a:srgbClr val="16425b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445" name="Google Shape;511;p21"/>
          <p:cNvSpPr/>
          <p:nvPr/>
        </p:nvSpPr>
        <p:spPr>
          <a:xfrm>
            <a:off x="640080" y="365760"/>
            <a:ext cx="10058040" cy="822600"/>
          </a:xfrm>
          <a:prstGeom prst="rect">
            <a:avLst/>
          </a:prstGeom>
          <a:noFill/>
          <a:ln w="0">
            <a:noFill/>
          </a:ln>
          <a:effectLst>
            <a:outerShdw algn="bl" blurRad="50760" dir="5400000" dist="25560" rotWithShape="0">
              <a:srgbClr val="000000">
                <a:alpha val="5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34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What can YOU do?</a:t>
            </a:r>
            <a:endParaRPr lang="en-US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6" name="Google Shape;512;p21"/>
          <p:cNvSpPr/>
          <p:nvPr/>
        </p:nvSpPr>
        <p:spPr>
          <a:xfrm>
            <a:off x="658440" y="1097280"/>
            <a:ext cx="10515240" cy="456840"/>
          </a:xfrm>
          <a:prstGeom prst="rect">
            <a:avLst/>
          </a:prstGeom>
          <a:noFill/>
          <a:ln w="0">
            <a:noFill/>
          </a:ln>
          <a:effectLst>
            <a:outerShdw algn="bl" blurRad="38160" dir="5400000" dist="12600" rotWithShape="0">
              <a:srgbClr val="000000">
                <a:alpha val="5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You're a systems thinker now — here's how to use your new science skills.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7" name="Google Shape;513;p21"/>
          <p:cNvSpPr/>
          <p:nvPr/>
        </p:nvSpPr>
        <p:spPr>
          <a:xfrm>
            <a:off x="640080" y="1874520"/>
            <a:ext cx="2706120" cy="3062880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448" name="Google Shape;514;p21"/>
          <p:cNvSpPr/>
          <p:nvPr/>
        </p:nvSpPr>
        <p:spPr>
          <a:xfrm>
            <a:off x="1508760" y="2148840"/>
            <a:ext cx="959760" cy="959760"/>
          </a:xfrm>
          <a:prstGeom prst="ellipse">
            <a:avLst/>
          </a:prstGeom>
          <a:solidFill>
            <a:srgbClr val="1c729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449" name="Google Shape;515;p21" descr="preencoded.png"/>
          <p:cNvPicPr/>
          <p:nvPr/>
        </p:nvPicPr>
        <p:blipFill>
          <a:blip r:embed="rId2"/>
          <a:stretch/>
        </p:blipFill>
        <p:spPr>
          <a:xfrm>
            <a:off x="1739160" y="2379240"/>
            <a:ext cx="498960" cy="498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0" name="Google Shape;516;p21"/>
          <p:cNvSpPr/>
          <p:nvPr/>
        </p:nvSpPr>
        <p:spPr>
          <a:xfrm>
            <a:off x="822960" y="3200400"/>
            <a:ext cx="23403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Look closer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1" name="Google Shape;517;p21"/>
          <p:cNvSpPr/>
          <p:nvPr/>
        </p:nvSpPr>
        <p:spPr>
          <a:xfrm>
            <a:off x="841320" y="3657600"/>
            <a:ext cx="230400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30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Notice the water and wildlife near you.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2" name="Google Shape;518;p21"/>
          <p:cNvSpPr/>
          <p:nvPr/>
        </p:nvSpPr>
        <p:spPr>
          <a:xfrm>
            <a:off x="3438000" y="1874520"/>
            <a:ext cx="2706120" cy="3062880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453" name="Google Shape;519;p21"/>
          <p:cNvSpPr/>
          <p:nvPr/>
        </p:nvSpPr>
        <p:spPr>
          <a:xfrm>
            <a:off x="4306680" y="2148840"/>
            <a:ext cx="959760" cy="959760"/>
          </a:xfrm>
          <a:prstGeom prst="ellipse">
            <a:avLst/>
          </a:prstGeom>
          <a:solidFill>
            <a:srgbClr val="ef6f6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454" name="Google Shape;520;p21" descr="preencoded.png"/>
          <p:cNvPicPr/>
          <p:nvPr/>
        </p:nvPicPr>
        <p:blipFill>
          <a:blip r:embed="rId3"/>
          <a:stretch/>
        </p:blipFill>
        <p:spPr>
          <a:xfrm>
            <a:off x="4537080" y="2379240"/>
            <a:ext cx="498960" cy="498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5" name="Google Shape;521;p21"/>
          <p:cNvSpPr/>
          <p:nvPr/>
        </p:nvSpPr>
        <p:spPr>
          <a:xfrm>
            <a:off x="3620880" y="3200400"/>
            <a:ext cx="23403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Ask 'why?'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6" name="Google Shape;522;p21"/>
          <p:cNvSpPr/>
          <p:nvPr/>
        </p:nvSpPr>
        <p:spPr>
          <a:xfrm>
            <a:off x="3639240" y="3657600"/>
            <a:ext cx="230400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30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Look under the surface for hidden causes.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7" name="Google Shape;523;p21"/>
          <p:cNvSpPr/>
          <p:nvPr/>
        </p:nvSpPr>
        <p:spPr>
          <a:xfrm>
            <a:off x="6236280" y="1874520"/>
            <a:ext cx="2706120" cy="3062880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458" name="Google Shape;524;p21"/>
          <p:cNvSpPr/>
          <p:nvPr/>
        </p:nvSpPr>
        <p:spPr>
          <a:xfrm>
            <a:off x="7104960" y="2148840"/>
            <a:ext cx="959760" cy="959760"/>
          </a:xfrm>
          <a:prstGeom prst="ellipse">
            <a:avLst/>
          </a:prstGeom>
          <a:solidFill>
            <a:srgbClr val="f2b70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459" name="Google Shape;525;p21" descr="preencoded.png"/>
          <p:cNvPicPr/>
          <p:nvPr/>
        </p:nvPicPr>
        <p:blipFill>
          <a:blip r:embed="rId4"/>
          <a:stretch/>
        </p:blipFill>
        <p:spPr>
          <a:xfrm>
            <a:off x="7335360" y="2379240"/>
            <a:ext cx="498960" cy="498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0" name="Google Shape;526;p21"/>
          <p:cNvSpPr/>
          <p:nvPr/>
        </p:nvSpPr>
        <p:spPr>
          <a:xfrm>
            <a:off x="6419160" y="3200400"/>
            <a:ext cx="23403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Tell others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1" name="Google Shape;527;p21"/>
          <p:cNvSpPr/>
          <p:nvPr/>
        </p:nvSpPr>
        <p:spPr>
          <a:xfrm>
            <a:off x="6437520" y="3657600"/>
            <a:ext cx="230400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30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Share what you've learned.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2" name="Google Shape;528;p21"/>
          <p:cNvSpPr/>
          <p:nvPr/>
        </p:nvSpPr>
        <p:spPr>
          <a:xfrm>
            <a:off x="9034200" y="1874520"/>
            <a:ext cx="2706120" cy="3062880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463" name="Google Shape;529;p21"/>
          <p:cNvSpPr/>
          <p:nvPr/>
        </p:nvSpPr>
        <p:spPr>
          <a:xfrm>
            <a:off x="9902880" y="2148840"/>
            <a:ext cx="959760" cy="959760"/>
          </a:xfrm>
          <a:prstGeom prst="ellipse">
            <a:avLst/>
          </a:prstGeom>
          <a:solidFill>
            <a:srgbClr val="57a77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464" name="Google Shape;530;p21" descr="preencoded.png"/>
          <p:cNvPicPr/>
          <p:nvPr/>
        </p:nvPicPr>
        <p:blipFill>
          <a:blip r:embed="rId5"/>
          <a:stretch/>
        </p:blipFill>
        <p:spPr>
          <a:xfrm>
            <a:off x="10133280" y="2379240"/>
            <a:ext cx="498960" cy="498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5" name="Google Shape;531;p21"/>
          <p:cNvSpPr/>
          <p:nvPr/>
        </p:nvSpPr>
        <p:spPr>
          <a:xfrm>
            <a:off x="9217080" y="3200400"/>
            <a:ext cx="234036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Care for it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6" name="Google Shape;532;p21"/>
          <p:cNvSpPr/>
          <p:nvPr/>
        </p:nvSpPr>
        <p:spPr>
          <a:xfrm>
            <a:off x="9235440" y="3657600"/>
            <a:ext cx="2304000" cy="118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300" b="0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Visit and protect soggy, wild places.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7" name="Google Shape;533;p21"/>
          <p:cNvSpPr/>
          <p:nvPr/>
        </p:nvSpPr>
        <p:spPr>
          <a:xfrm>
            <a:off x="609480" y="5493600"/>
            <a:ext cx="10972440" cy="456840"/>
          </a:xfrm>
          <a:prstGeom prst="rect">
            <a:avLst/>
          </a:prstGeom>
          <a:noFill/>
          <a:ln w="0">
            <a:noFill/>
          </a:ln>
          <a:effectLst>
            <a:outerShdw algn="bl" blurRad="38160" dir="5400000" dist="12600" rotWithShape="0">
              <a:srgbClr val="000000">
                <a:alpha val="5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3000" b="1" i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Small actions join up into big change — in a system!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9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539;p22"/>
          <p:cNvSpPr/>
          <p:nvPr/>
        </p:nvSpPr>
        <p:spPr>
          <a:xfrm>
            <a:off x="640080" y="411480"/>
            <a:ext cx="1097244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34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Find out more…</a:t>
            </a:r>
            <a:endParaRPr lang="en-US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9" name="Google Shape;540;p22"/>
          <p:cNvSpPr/>
          <p:nvPr/>
        </p:nvSpPr>
        <p:spPr>
          <a:xfrm>
            <a:off x="640080" y="1691640"/>
            <a:ext cx="5348880" cy="365724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470" name="Google Shape;541;p22"/>
          <p:cNvSpPr/>
          <p:nvPr/>
        </p:nvSpPr>
        <p:spPr>
          <a:xfrm>
            <a:off x="914400" y="1920240"/>
            <a:ext cx="731160" cy="731160"/>
          </a:xfrm>
          <a:prstGeom prst="ellipse">
            <a:avLst/>
          </a:prstGeom>
          <a:solidFill>
            <a:srgbClr val="1c729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471" name="Google Shape;542;p22" descr="preencoded.png"/>
          <p:cNvPicPr/>
          <p:nvPr/>
        </p:nvPicPr>
        <p:blipFill>
          <a:blip r:embed="rId1"/>
          <a:stretch/>
        </p:blipFill>
        <p:spPr>
          <a:xfrm>
            <a:off x="1090080" y="2095920"/>
            <a:ext cx="380160" cy="38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2" name="Google Shape;543;p22"/>
          <p:cNvSpPr/>
          <p:nvPr/>
        </p:nvSpPr>
        <p:spPr>
          <a:xfrm>
            <a:off x="1783080" y="2011680"/>
            <a:ext cx="40230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7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Recommended resources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3" name="Google Shape;544;p22"/>
          <p:cNvSpPr/>
          <p:nvPr/>
        </p:nvSpPr>
        <p:spPr>
          <a:xfrm>
            <a:off x="914400" y="2834640"/>
            <a:ext cx="4845960" cy="23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marL="343080" indent="-343080">
              <a:lnSpc>
                <a:spcPct val="100000"/>
              </a:lnSpc>
              <a:buClr>
                <a:srgbClr val="1b3a4b"/>
              </a:buClr>
              <a:buFont typeface="Calibri"/>
              <a:buChar char="•"/>
            </a:pPr>
            <a:r>
              <a:rPr lang="en-US" sz="180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The Great Fen project — great-fen.org.uk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901"/>
              </a:spcBef>
              <a:buClr>
                <a:srgbClr val="1b3a4b"/>
              </a:buClr>
              <a:buFont typeface="Calibri"/>
              <a:buChar char="•"/>
            </a:pPr>
            <a:r>
              <a:rPr lang="en-US" sz="180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Wicken Fen (National Trust) — visit a real fen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901"/>
              </a:spcBef>
              <a:buClr>
                <a:srgbClr val="1b3a4b"/>
              </a:buClr>
              <a:buFont typeface="Calibri"/>
              <a:buChar char="•"/>
            </a:pPr>
            <a:r>
              <a:rPr lang="en-US" sz="180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The Wildlife Trusts — wetland wildlife guides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901"/>
              </a:spcBef>
              <a:buClr>
                <a:srgbClr val="1b3a4b"/>
              </a:buClr>
              <a:buFont typeface="Calibri"/>
              <a:buChar char="•"/>
            </a:pPr>
            <a:r>
              <a:rPr lang="en-US" sz="180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WWT — Wildfowl &amp; Wetlands Trust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901"/>
              </a:spcBef>
              <a:buClr>
                <a:srgbClr val="1b3a4b"/>
              </a:buClr>
              <a:buFont typeface="Calibri"/>
              <a:buChar char="•"/>
            </a:pPr>
            <a:r>
              <a:rPr lang="en-US" sz="180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RSPB — birds of the Fens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4" name="Google Shape;545;p22"/>
          <p:cNvSpPr/>
          <p:nvPr/>
        </p:nvSpPr>
        <p:spPr>
          <a:xfrm>
            <a:off x="6172200" y="1691640"/>
            <a:ext cx="5348880" cy="3657240"/>
          </a:xfrm>
          <a:prstGeom prst="roundRect">
            <a:avLst>
              <a:gd name="adj" fmla="val 3000"/>
            </a:avLst>
          </a:prstGeom>
          <a:solidFill>
            <a:srgbClr val="3e7d52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475" name="Google Shape;546;p22"/>
          <p:cNvSpPr/>
          <p:nvPr/>
        </p:nvSpPr>
        <p:spPr>
          <a:xfrm>
            <a:off x="6446520" y="1920240"/>
            <a:ext cx="731160" cy="731160"/>
          </a:xfrm>
          <a:prstGeom prst="ellipse">
            <a:avLst/>
          </a:prstGeom>
          <a:solidFill>
            <a:srgbClr val="f2b70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476" name="Google Shape;547;p22" descr="preencoded.png"/>
          <p:cNvPicPr/>
          <p:nvPr/>
        </p:nvPicPr>
        <p:blipFill>
          <a:blip r:embed="rId2"/>
          <a:stretch/>
        </p:blipFill>
        <p:spPr>
          <a:xfrm>
            <a:off x="6622200" y="2095920"/>
            <a:ext cx="380160" cy="38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7" name="Google Shape;548;p22"/>
          <p:cNvSpPr/>
          <p:nvPr/>
        </p:nvSpPr>
        <p:spPr>
          <a:xfrm>
            <a:off x="7315200" y="2011680"/>
            <a:ext cx="402300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7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Get the materials online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8" name="Google Shape;549;p22"/>
          <p:cNvSpPr/>
          <p:nvPr/>
        </p:nvSpPr>
        <p:spPr>
          <a:xfrm>
            <a:off x="6446520" y="2788920"/>
            <a:ext cx="4845960" cy="100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450" b="0" u="none" strike="noStrike">
                <a:solidFill>
                  <a:srgbClr val="f0faf8"/>
                </a:solidFill>
                <a:effectLst/>
                <a:uFillTx/>
                <a:latin typeface="Calibri"/>
                <a:ea typeface="Calibri"/>
              </a:rPr>
              <a:t>All of today's materials — slides, the pond-web activity and the Habitat Helpers Handbook — will be posted by GYC:</a:t>
            </a:r>
            <a:endParaRPr lang="en-US" sz="1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9" name="Google Shape;550;p22"/>
          <p:cNvSpPr/>
          <p:nvPr/>
        </p:nvSpPr>
        <p:spPr>
          <a:xfrm>
            <a:off x="6446520" y="3886200"/>
            <a:ext cx="4845960" cy="8226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480" name="Google Shape;551;p22"/>
          <p:cNvSpPr/>
          <p:nvPr/>
        </p:nvSpPr>
        <p:spPr>
          <a:xfrm>
            <a:off x="6446520" y="3977640"/>
            <a:ext cx="48459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200" b="1" u="none" strike="noStrike">
                <a:solidFill>
                  <a:srgbClr val="5c7a89"/>
                </a:solidFill>
                <a:effectLst/>
                <a:uFillTx/>
                <a:latin typeface="Calibri"/>
                <a:ea typeface="Calibri"/>
              </a:rPr>
              <a:t>Global Youth Council on Science, Law &amp; Sustainability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1" name="Google Shape;552;p22"/>
          <p:cNvSpPr/>
          <p:nvPr/>
        </p:nvSpPr>
        <p:spPr>
          <a:xfrm>
            <a:off x="6446520" y="4279320"/>
            <a:ext cx="48459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lang="en-GB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Arial"/>
              </a:rPr>
              <a:t>www.globalyouthsciencelawsustain.com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2" name="Google Shape;553;p22"/>
          <p:cNvSpPr/>
          <p:nvPr/>
        </p:nvSpPr>
        <p:spPr>
          <a:xfrm>
            <a:off x="6446520" y="4800600"/>
            <a:ext cx="48459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250" b="0" i="1" u="none" strike="noStrike">
                <a:solidFill>
                  <a:srgbClr val="f0faf8"/>
                </a:solidFill>
                <a:effectLst/>
                <a:uFillTx/>
                <a:latin typeface="Calibri"/>
                <a:ea typeface="Calibri"/>
              </a:rPr>
              <a:t>Ask a teacher or adult to help you visit our website.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3" name="Google Shape;554;p22"/>
          <p:cNvSpPr/>
          <p:nvPr/>
        </p:nvSpPr>
        <p:spPr>
          <a:xfrm>
            <a:off x="640080" y="5486400"/>
            <a:ext cx="10908360" cy="1096920"/>
          </a:xfrm>
          <a:prstGeom prst="roundRect">
            <a:avLst>
              <a:gd name="adj" fmla="val 10000"/>
            </a:avLst>
          </a:prstGeom>
          <a:solidFill>
            <a:srgbClr val="16425b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484" name="Google Shape;555;p22"/>
          <p:cNvSpPr/>
          <p:nvPr/>
        </p:nvSpPr>
        <p:spPr>
          <a:xfrm>
            <a:off x="868680" y="5715000"/>
            <a:ext cx="639720" cy="639720"/>
          </a:xfrm>
          <a:prstGeom prst="ellipse">
            <a:avLst/>
          </a:prstGeom>
          <a:solidFill>
            <a:srgbClr val="f2b70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485" name="Google Shape;556;p22" descr="preencoded.png"/>
          <p:cNvPicPr/>
          <p:nvPr/>
        </p:nvPicPr>
        <p:blipFill>
          <a:blip r:embed="rId3"/>
          <a:stretch/>
        </p:blipFill>
        <p:spPr>
          <a:xfrm>
            <a:off x="1022400" y="5868720"/>
            <a:ext cx="332640" cy="332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6" name="Google Shape;557;p22"/>
          <p:cNvSpPr/>
          <p:nvPr/>
        </p:nvSpPr>
        <p:spPr>
          <a:xfrm>
            <a:off x="1645920" y="5532120"/>
            <a:ext cx="9783720" cy="100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800" b="1" u="none" strike="noStrike">
                <a:solidFill>
                  <a:srgbClr val="f2b705"/>
                </a:solidFill>
                <a:effectLst/>
                <a:uFillTx/>
                <a:latin typeface="Calibri"/>
                <a:ea typeface="Calibri"/>
              </a:rPr>
              <a:t>Calling all keen explorers!  </a:t>
            </a:r>
            <a:r>
              <a:rPr lang="en-US" sz="1800" b="0" u="none" strike="noStrike">
                <a:solidFill>
                  <a:srgbClr val="eaf6f8"/>
                </a:solidFill>
                <a:effectLst/>
                <a:uFillTx/>
                <a:latin typeface="Calibri"/>
                <a:ea typeface="Calibri"/>
              </a:rPr>
              <a:t>We're looking for 2–3 pupils per class to join a summer focus group — an online or in-person workshop to review and improve these materials. More on the next slide!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" name="Google Shape;563;p23" descr="photos/dawn_kayak_bg.png"/>
          <p:cNvPicPr/>
          <p:nvPr/>
        </p:nvPicPr>
        <p:blipFill>
          <a:blip r:embed="rId1"/>
          <a:stretch/>
        </p:blipFill>
        <p:spPr>
          <a:xfrm>
            <a:off x="0" y="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8" name="Google Shape;564;p23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0f2e3d">
              <a:alpha val="3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489" name="Google Shape;565;p23"/>
          <p:cNvSpPr/>
          <p:nvPr/>
        </p:nvSpPr>
        <p:spPr>
          <a:xfrm>
            <a:off x="0" y="0"/>
            <a:ext cx="6766200" cy="6857640"/>
          </a:xfrm>
          <a:prstGeom prst="rect">
            <a:avLst/>
          </a:prstGeom>
          <a:solidFill>
            <a:srgbClr val="16425b">
              <a:alpha val="52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490" name="Google Shape;566;p23"/>
          <p:cNvSpPr/>
          <p:nvPr/>
        </p:nvSpPr>
        <p:spPr>
          <a:xfrm>
            <a:off x="640080" y="548640"/>
            <a:ext cx="10058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400" b="1" u="none" strike="noStrike">
                <a:solidFill>
                  <a:srgbClr val="f2b705"/>
                </a:solidFill>
                <a:effectLst/>
                <a:uFillTx/>
                <a:latin typeface="Calibri"/>
                <a:ea typeface="Calibri"/>
              </a:rPr>
              <a:t>BECOME A FOCUS-GROUP EXPLORER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1" name="Google Shape;567;p23"/>
          <p:cNvSpPr/>
          <p:nvPr/>
        </p:nvSpPr>
        <p:spPr>
          <a:xfrm>
            <a:off x="640080" y="914400"/>
            <a:ext cx="8229240" cy="822600"/>
          </a:xfrm>
          <a:prstGeom prst="rect">
            <a:avLst/>
          </a:prstGeom>
          <a:noFill/>
          <a:ln w="0">
            <a:noFill/>
          </a:ln>
          <a:effectLst>
            <a:outerShdw algn="bl" blurRad="50760" dir="5400000" dist="25560" rotWithShape="0">
              <a:srgbClr val="000000">
                <a:alpha val="5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34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Help us finish the job</a:t>
            </a:r>
            <a:endParaRPr lang="en-US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2" name="Google Shape;568;p23"/>
          <p:cNvSpPr/>
          <p:nvPr/>
        </p:nvSpPr>
        <p:spPr>
          <a:xfrm>
            <a:off x="658440" y="2180880"/>
            <a:ext cx="5064120" cy="153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2000" b="0" u="none" strike="noStrike">
                <a:solidFill>
                  <a:srgbClr val="eaf6f8"/>
                </a:solidFill>
                <a:effectLst/>
                <a:uFillTx/>
                <a:latin typeface="Calibri"/>
                <a:ea typeface="Calibri"/>
              </a:rPr>
              <a:t>Tell me what you think… 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2000" b="0" u="none" strike="noStrike">
                <a:solidFill>
                  <a:srgbClr val="eaf6f8"/>
                </a:solidFill>
                <a:effectLst/>
                <a:uFillTx/>
                <a:latin typeface="Calibri"/>
                <a:ea typeface="Calibri"/>
              </a:rPr>
              <a:t>Join our ‘focus group’ and receive invitations to further workshops… and other opportunities!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3" name="Google Shape;569;p23"/>
          <p:cNvSpPr/>
          <p:nvPr/>
        </p:nvSpPr>
        <p:spPr>
          <a:xfrm>
            <a:off x="1463040" y="2807280"/>
            <a:ext cx="521172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chemeClr val="dk1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494" name="Google Shape;570;p23"/>
          <p:cNvSpPr/>
          <p:nvPr/>
        </p:nvSpPr>
        <p:spPr>
          <a:xfrm>
            <a:off x="1463040" y="3557160"/>
            <a:ext cx="521172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chemeClr val="dk1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495" name="Google Shape;571;p23"/>
          <p:cNvSpPr/>
          <p:nvPr/>
        </p:nvSpPr>
        <p:spPr>
          <a:xfrm>
            <a:off x="1463040" y="4306680"/>
            <a:ext cx="521172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chemeClr val="dk1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496" name="Google Shape;572;p23"/>
          <p:cNvSpPr/>
          <p:nvPr/>
        </p:nvSpPr>
        <p:spPr>
          <a:xfrm>
            <a:off x="7315200" y="2651760"/>
            <a:ext cx="4205880" cy="310860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497" name="Google Shape;573;p23"/>
          <p:cNvSpPr/>
          <p:nvPr/>
        </p:nvSpPr>
        <p:spPr>
          <a:xfrm>
            <a:off x="7589520" y="2880360"/>
            <a:ext cx="685440" cy="685440"/>
          </a:xfrm>
          <a:prstGeom prst="ellipse">
            <a:avLst/>
          </a:prstGeom>
          <a:solidFill>
            <a:srgbClr val="57a77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498" name="Google Shape;574;p23" descr="preencoded.png"/>
          <p:cNvPicPr/>
          <p:nvPr/>
        </p:nvPicPr>
        <p:blipFill>
          <a:blip r:embed="rId2"/>
          <a:stretch/>
        </p:blipFill>
        <p:spPr>
          <a:xfrm>
            <a:off x="7754040" y="3044880"/>
            <a:ext cx="356400" cy="356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9" name="Google Shape;575;p23"/>
          <p:cNvSpPr/>
          <p:nvPr/>
        </p:nvSpPr>
        <p:spPr>
          <a:xfrm>
            <a:off x="8412480" y="2926080"/>
            <a:ext cx="292572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5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Two things to remember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0" name="Google Shape;576;p23"/>
          <p:cNvSpPr/>
          <p:nvPr/>
        </p:nvSpPr>
        <p:spPr>
          <a:xfrm>
            <a:off x="7589520" y="3657600"/>
            <a:ext cx="3657240" cy="191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2000" b="1" u="none" strike="noStrike">
                <a:solidFill>
                  <a:srgbClr val="16425b"/>
                </a:solidFill>
                <a:effectLst/>
                <a:uFillTx/>
                <a:latin typeface="Calibri"/>
                <a:ea typeface="Calibri"/>
              </a:rPr>
              <a:t>You can sign up now</a:t>
            </a: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200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but you can only come to the workshop if: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200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1. your teacher recommends you, and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200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2. your parent or guardian gives permission.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1" name="Google Shape;577;p23"/>
          <p:cNvSpPr/>
          <p:nvPr/>
        </p:nvSpPr>
        <p:spPr>
          <a:xfrm>
            <a:off x="658440" y="5943600"/>
            <a:ext cx="100580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800" b="1" i="1" u="none" strike="noStrike">
                <a:solidFill>
                  <a:srgbClr val="f2b705"/>
                </a:solidFill>
                <a:effectLst/>
                <a:uFillTx/>
                <a:latin typeface="Bookman Old Style"/>
                <a:ea typeface="Bookman Old Style"/>
              </a:rPr>
              <a:t>Thank you 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oogle Shape;63;p3" descr="photos/kids_kayak_bg.png"/>
          <p:cNvPicPr/>
          <p:nvPr/>
        </p:nvPicPr>
        <p:blipFill>
          <a:blip r:embed="rId1"/>
          <a:stretch/>
        </p:blipFill>
        <p:spPr>
          <a:xfrm>
            <a:off x="0" y="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" name="Google Shape;64;p3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0f2e3d">
              <a:alpha val="42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45" name="Google Shape;65;p3"/>
          <p:cNvSpPr/>
          <p:nvPr/>
        </p:nvSpPr>
        <p:spPr>
          <a:xfrm>
            <a:off x="0" y="0"/>
            <a:ext cx="6949080" cy="6857640"/>
          </a:xfrm>
          <a:prstGeom prst="rect">
            <a:avLst/>
          </a:prstGeom>
          <a:solidFill>
            <a:srgbClr val="16425b">
              <a:alpha val="4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46" name="Google Shape;66;p3"/>
          <p:cNvSpPr/>
          <p:nvPr/>
        </p:nvSpPr>
        <p:spPr>
          <a:xfrm>
            <a:off x="731520" y="1554480"/>
            <a:ext cx="54860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2000" b="1" u="none" strike="noStrike">
                <a:solidFill>
                  <a:srgbClr val="f2b705"/>
                </a:solidFill>
                <a:effectLst/>
                <a:uFillTx/>
                <a:latin typeface="Calibri"/>
                <a:ea typeface="Calibri"/>
              </a:rPr>
              <a:t>PART 1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Google Shape;67;p3"/>
          <p:cNvSpPr/>
          <p:nvPr/>
        </p:nvSpPr>
        <p:spPr>
          <a:xfrm>
            <a:off x="731520" y="2057400"/>
            <a:ext cx="8229240" cy="822600"/>
          </a:xfrm>
          <a:prstGeom prst="rect">
            <a:avLst/>
          </a:prstGeom>
          <a:noFill/>
          <a:ln w="0">
            <a:noFill/>
          </a:ln>
          <a:effectLst>
            <a:outerShdw algn="bl" blurRad="50760" dir="5400000" dist="25560" rotWithShape="0">
              <a:srgbClr val="000000">
                <a:alpha val="5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44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Thinking in Systems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Google Shape;68;p3"/>
          <p:cNvSpPr/>
          <p:nvPr/>
        </p:nvSpPr>
        <p:spPr>
          <a:xfrm>
            <a:off x="749880" y="3108960"/>
            <a:ext cx="731484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2200" b="0" i="1" u="none" strike="noStrike">
                <a:solidFill>
                  <a:srgbClr val="eaf6f8"/>
                </a:solidFill>
                <a:effectLst/>
                <a:uFillTx/>
                <a:latin typeface="Calibri"/>
                <a:ea typeface="Calibri"/>
              </a:rPr>
              <a:t>A superpower for understanding nature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Google Shape;69;p3"/>
          <p:cNvSpPr/>
          <p:nvPr/>
        </p:nvSpPr>
        <p:spPr>
          <a:xfrm>
            <a:off x="777240" y="4069080"/>
            <a:ext cx="914040" cy="914040"/>
          </a:xfrm>
          <a:prstGeom prst="ellipse">
            <a:avLst/>
          </a:prstGeom>
          <a:solidFill>
            <a:srgbClr val="ef6f6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50" name="Google Shape;70;p3" descr="preencoded.png"/>
          <p:cNvPicPr/>
          <p:nvPr/>
        </p:nvPicPr>
        <p:blipFill>
          <a:blip r:embed="rId2"/>
          <a:stretch/>
        </p:blipFill>
        <p:spPr>
          <a:xfrm>
            <a:off x="996840" y="4288680"/>
            <a:ext cx="475200" cy="475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" name="Google Shape;71;p3"/>
          <p:cNvSpPr/>
          <p:nvPr/>
        </p:nvSpPr>
        <p:spPr>
          <a:xfrm>
            <a:off x="777240" y="6126480"/>
            <a:ext cx="73148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200" b="0" i="1" u="none" strike="noStrike">
                <a:solidFill>
                  <a:srgbClr val="cfe2e8"/>
                </a:solidFill>
                <a:effectLst/>
                <a:uFillTx/>
                <a:latin typeface="Calibri"/>
                <a:ea typeface="Calibri"/>
              </a:rPr>
              <a:t>Willows, water and wildlife on a Cambridgeshire lake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9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77;p4"/>
          <p:cNvSpPr/>
          <p:nvPr/>
        </p:nvSpPr>
        <p:spPr>
          <a:xfrm>
            <a:off x="640080" y="411480"/>
            <a:ext cx="1097244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34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Everything is connected</a:t>
            </a:r>
            <a:endParaRPr lang="en-US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Google Shape;78;p4"/>
          <p:cNvSpPr/>
          <p:nvPr/>
        </p:nvSpPr>
        <p:spPr>
          <a:xfrm>
            <a:off x="658440" y="1188720"/>
            <a:ext cx="105152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90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A system is a group of things that work together and affect each other — like a spider's web.</a:t>
            </a:r>
            <a:endParaRPr lang="en-US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Google Shape;79;p4"/>
          <p:cNvSpPr/>
          <p:nvPr/>
        </p:nvSpPr>
        <p:spPr>
          <a:xfrm>
            <a:off x="640080" y="1783080"/>
            <a:ext cx="4571640" cy="420588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cxnSp>
        <p:nvCxnSpPr>
          <p:cNvPr id="55" name="Google Shape;80;p4"/>
          <p:cNvCxnSpPr/>
          <p:nvPr/>
        </p:nvCxnSpPr>
        <p:spPr>
          <a:xfrm>
            <a:off x="2651760" y="3840480"/>
            <a:ext cx="1829160" cy="360"/>
          </a:xfrm>
          <a:prstGeom prst="straightConnector1">
            <a:avLst/>
          </a:prstGeom>
          <a:ln w="19050">
            <a:solidFill>
              <a:srgbClr val="1c7293"/>
            </a:solidFill>
            <a:round/>
          </a:ln>
        </p:spPr>
      </p:cxnSp>
      <p:cxnSp>
        <p:nvCxnSpPr>
          <p:cNvPr id="56" name="Google Shape;81;p4"/>
          <p:cNvCxnSpPr/>
          <p:nvPr/>
        </p:nvCxnSpPr>
        <p:spPr>
          <a:xfrm>
            <a:off x="2651760" y="3840480"/>
            <a:ext cx="1293480" cy="1293480"/>
          </a:xfrm>
          <a:prstGeom prst="straightConnector1">
            <a:avLst/>
          </a:prstGeom>
          <a:ln w="19050">
            <a:solidFill>
              <a:srgbClr val="1c7293"/>
            </a:solidFill>
            <a:round/>
          </a:ln>
        </p:spPr>
      </p:cxnSp>
      <p:cxnSp>
        <p:nvCxnSpPr>
          <p:cNvPr id="57" name="Google Shape;82;p4"/>
          <p:cNvCxnSpPr/>
          <p:nvPr/>
        </p:nvCxnSpPr>
        <p:spPr>
          <a:xfrm>
            <a:off x="2651760" y="3840480"/>
            <a:ext cx="360" cy="1829160"/>
          </a:xfrm>
          <a:prstGeom prst="straightConnector1">
            <a:avLst/>
          </a:prstGeom>
          <a:ln w="19050">
            <a:solidFill>
              <a:srgbClr val="1c7293"/>
            </a:solidFill>
            <a:round/>
          </a:ln>
        </p:spPr>
      </p:cxnSp>
      <p:cxnSp>
        <p:nvCxnSpPr>
          <p:cNvPr id="58" name="Google Shape;83;p4"/>
          <p:cNvCxnSpPr/>
          <p:nvPr/>
        </p:nvCxnSpPr>
        <p:spPr>
          <a:xfrm flipH="1">
            <a:off x="1358280" y="3840480"/>
            <a:ext cx="1293840" cy="1293480"/>
          </a:xfrm>
          <a:prstGeom prst="straightConnector1">
            <a:avLst/>
          </a:prstGeom>
          <a:ln w="19050">
            <a:solidFill>
              <a:srgbClr val="1c7293"/>
            </a:solidFill>
            <a:round/>
          </a:ln>
        </p:spPr>
      </p:cxnSp>
      <p:cxnSp>
        <p:nvCxnSpPr>
          <p:cNvPr id="59" name="Google Shape;84;p4"/>
          <p:cNvCxnSpPr/>
          <p:nvPr/>
        </p:nvCxnSpPr>
        <p:spPr>
          <a:xfrm flipH="1">
            <a:off x="822960" y="3840480"/>
            <a:ext cx="1829160" cy="360"/>
          </a:xfrm>
          <a:prstGeom prst="straightConnector1">
            <a:avLst/>
          </a:prstGeom>
          <a:ln w="19050">
            <a:solidFill>
              <a:srgbClr val="1c7293"/>
            </a:solidFill>
            <a:round/>
          </a:ln>
        </p:spPr>
      </p:cxnSp>
      <p:cxnSp>
        <p:nvCxnSpPr>
          <p:cNvPr id="60" name="Google Shape;85;p4"/>
          <p:cNvCxnSpPr/>
          <p:nvPr/>
        </p:nvCxnSpPr>
        <p:spPr>
          <a:xfrm flipH="1" flipV="1">
            <a:off x="1358280" y="2547000"/>
            <a:ext cx="1293840" cy="1293840"/>
          </a:xfrm>
          <a:prstGeom prst="straightConnector1">
            <a:avLst/>
          </a:prstGeom>
          <a:ln w="19050">
            <a:solidFill>
              <a:srgbClr val="1c7293"/>
            </a:solidFill>
            <a:round/>
          </a:ln>
        </p:spPr>
      </p:cxnSp>
      <p:cxnSp>
        <p:nvCxnSpPr>
          <p:cNvPr id="61" name="Google Shape;86;p4"/>
          <p:cNvCxnSpPr/>
          <p:nvPr/>
        </p:nvCxnSpPr>
        <p:spPr>
          <a:xfrm flipV="1">
            <a:off x="2651760" y="2011680"/>
            <a:ext cx="360" cy="1829160"/>
          </a:xfrm>
          <a:prstGeom prst="straightConnector1">
            <a:avLst/>
          </a:prstGeom>
          <a:ln w="19050">
            <a:solidFill>
              <a:srgbClr val="1c7293"/>
            </a:solidFill>
            <a:round/>
          </a:ln>
        </p:spPr>
      </p:cxnSp>
      <p:cxnSp>
        <p:nvCxnSpPr>
          <p:cNvPr id="62" name="Google Shape;87;p4"/>
          <p:cNvCxnSpPr/>
          <p:nvPr/>
        </p:nvCxnSpPr>
        <p:spPr>
          <a:xfrm flipV="1">
            <a:off x="2651760" y="2547000"/>
            <a:ext cx="1293480" cy="1293840"/>
          </a:xfrm>
          <a:prstGeom prst="straightConnector1">
            <a:avLst/>
          </a:prstGeom>
          <a:ln w="19050">
            <a:solidFill>
              <a:srgbClr val="1c7293"/>
            </a:solidFill>
            <a:round/>
          </a:ln>
        </p:spPr>
      </p:cxnSp>
      <p:sp>
        <p:nvSpPr>
          <p:cNvPr id="63" name="Google Shape;88;p4"/>
          <p:cNvSpPr/>
          <p:nvPr/>
        </p:nvSpPr>
        <p:spPr>
          <a:xfrm>
            <a:off x="2103120" y="3291840"/>
            <a:ext cx="1096920" cy="1096920"/>
          </a:xfrm>
          <a:prstGeom prst="ellipse">
            <a:avLst/>
          </a:prstGeom>
          <a:noFill/>
          <a:ln w="19050">
            <a:solidFill>
              <a:srgbClr val="2a9d8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64" name="Google Shape;89;p4"/>
          <p:cNvSpPr/>
          <p:nvPr/>
        </p:nvSpPr>
        <p:spPr>
          <a:xfrm>
            <a:off x="1645920" y="2834640"/>
            <a:ext cx="2011320" cy="2011320"/>
          </a:xfrm>
          <a:prstGeom prst="ellipse">
            <a:avLst/>
          </a:prstGeom>
          <a:noFill/>
          <a:ln w="19050">
            <a:solidFill>
              <a:srgbClr val="2a9d8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65" name="Google Shape;90;p4"/>
          <p:cNvSpPr/>
          <p:nvPr/>
        </p:nvSpPr>
        <p:spPr>
          <a:xfrm>
            <a:off x="1188720" y="2377440"/>
            <a:ext cx="2925720" cy="2925720"/>
          </a:xfrm>
          <a:prstGeom prst="ellipse">
            <a:avLst/>
          </a:prstGeom>
          <a:noFill/>
          <a:ln w="19050">
            <a:solidFill>
              <a:srgbClr val="2a9d8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66" name="Google Shape;91;p4"/>
          <p:cNvSpPr/>
          <p:nvPr/>
        </p:nvSpPr>
        <p:spPr>
          <a:xfrm>
            <a:off x="2423160" y="3611880"/>
            <a:ext cx="456840" cy="456840"/>
          </a:xfrm>
          <a:prstGeom prst="ellipse">
            <a:avLst/>
          </a:prstGeom>
          <a:solidFill>
            <a:srgbClr val="ef6f6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67" name="Google Shape;92;p4" descr="preencoded.png"/>
          <p:cNvPicPr/>
          <p:nvPr/>
        </p:nvPicPr>
        <p:blipFill>
          <a:blip r:embed="rId1"/>
          <a:stretch/>
        </p:blipFill>
        <p:spPr>
          <a:xfrm>
            <a:off x="2532960" y="3721680"/>
            <a:ext cx="237240" cy="237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" name="Google Shape;93;p4"/>
          <p:cNvSpPr/>
          <p:nvPr/>
        </p:nvSpPr>
        <p:spPr>
          <a:xfrm>
            <a:off x="868680" y="5486400"/>
            <a:ext cx="41144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1c7293"/>
                </a:solidFill>
                <a:effectLst/>
                <a:uFillTx/>
                <a:latin typeface="Bookman Old Style"/>
                <a:ea typeface="Bookman Old Style"/>
              </a:rPr>
              <a:t>Pull one thread…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Google Shape;94;p4"/>
          <p:cNvSpPr/>
          <p:nvPr/>
        </p:nvSpPr>
        <p:spPr>
          <a:xfrm>
            <a:off x="5486400" y="1783080"/>
            <a:ext cx="6034680" cy="4205880"/>
          </a:xfrm>
          <a:prstGeom prst="roundRect">
            <a:avLst>
              <a:gd name="adj" fmla="val 2609"/>
            </a:avLst>
          </a:prstGeom>
          <a:solidFill>
            <a:srgbClr val="16425b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70" name="Google Shape;95;p4"/>
          <p:cNvSpPr/>
          <p:nvPr/>
        </p:nvSpPr>
        <p:spPr>
          <a:xfrm>
            <a:off x="5852160" y="2148840"/>
            <a:ext cx="914040" cy="914040"/>
          </a:xfrm>
          <a:prstGeom prst="ellipse">
            <a:avLst/>
          </a:prstGeom>
          <a:solidFill>
            <a:srgbClr val="f2b70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71" name="Google Shape;96;p4" descr="preencoded.png"/>
          <p:cNvPicPr/>
          <p:nvPr/>
        </p:nvPicPr>
        <p:blipFill>
          <a:blip r:embed="rId2"/>
          <a:stretch/>
        </p:blipFill>
        <p:spPr>
          <a:xfrm>
            <a:off x="6071760" y="2368440"/>
            <a:ext cx="475200" cy="475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" name="Google Shape;97;p4"/>
          <p:cNvSpPr/>
          <p:nvPr/>
        </p:nvSpPr>
        <p:spPr>
          <a:xfrm>
            <a:off x="6903720" y="2286000"/>
            <a:ext cx="43887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22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…the whole web shakes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Google Shape;98;p4"/>
          <p:cNvSpPr/>
          <p:nvPr/>
        </p:nvSpPr>
        <p:spPr>
          <a:xfrm>
            <a:off x="5852160" y="3291840"/>
            <a:ext cx="539460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2100" b="0" u="none" strike="noStrike">
                <a:solidFill>
                  <a:srgbClr val="eaf6f8"/>
                </a:solidFill>
                <a:effectLst/>
                <a:uFillTx/>
                <a:latin typeface="Calibri"/>
                <a:ea typeface="Calibri"/>
              </a:rPr>
              <a:t>If you poke </a:t>
            </a:r>
            <a:r>
              <a:rPr lang="en-US" sz="2100" b="1" u="none" strike="noStrike">
                <a:solidFill>
                  <a:srgbClr val="f2b705"/>
                </a:solidFill>
                <a:effectLst/>
                <a:uFillTx/>
                <a:latin typeface="Calibri"/>
                <a:ea typeface="Calibri"/>
              </a:rPr>
              <a:t>one part</a:t>
            </a:r>
            <a:r>
              <a:rPr lang="en-US" sz="2100" b="0" u="none" strike="noStrike">
                <a:solidFill>
                  <a:srgbClr val="eaf6f8"/>
                </a:solidFill>
                <a:effectLst/>
                <a:uFillTx/>
                <a:latin typeface="Calibri"/>
                <a:ea typeface="Calibri"/>
              </a:rPr>
              <a:t> of a system, </a:t>
            </a:r>
            <a:r>
              <a:rPr lang="en-US" sz="2100" b="1" u="none" strike="noStrike">
                <a:solidFill>
                  <a:srgbClr val="f2b705"/>
                </a:solidFill>
                <a:effectLst/>
                <a:uFillTx/>
                <a:latin typeface="Calibri"/>
                <a:ea typeface="Calibri"/>
              </a:rPr>
              <a:t>every other part feels it.</a:t>
            </a:r>
            <a:endParaRPr lang="en-US" sz="2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Google Shape;99;p4"/>
          <p:cNvSpPr/>
          <p:nvPr/>
        </p:nvSpPr>
        <p:spPr>
          <a:xfrm>
            <a:off x="5852160" y="4297680"/>
            <a:ext cx="5394600" cy="137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700" b="0" i="1" u="none" strike="noStrike">
                <a:solidFill>
                  <a:srgbClr val="cadcfc"/>
                </a:solidFill>
                <a:effectLst/>
                <a:uFillTx/>
                <a:latin typeface="Calibri"/>
                <a:ea typeface="Calibri"/>
              </a:rPr>
              <a:t>Nature is the biggest web of all. A pond, a wetland, the whole Fens — touch one strand and everything connected to it moves too.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57a77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583;p5"/>
          <p:cNvSpPr/>
          <p:nvPr/>
        </p:nvSpPr>
        <p:spPr>
          <a:xfrm>
            <a:off x="640080" y="457200"/>
            <a:ext cx="2468520" cy="548280"/>
          </a:xfrm>
          <a:prstGeom prst="roundRect">
            <a:avLst>
              <a:gd name="adj" fmla="val 50000"/>
            </a:avLst>
          </a:prstGeom>
          <a:solidFill>
            <a:srgbClr val="f2b70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76" name="Google Shape;584;p5"/>
          <p:cNvSpPr/>
          <p:nvPr/>
        </p:nvSpPr>
        <p:spPr>
          <a:xfrm>
            <a:off x="640080" y="457200"/>
            <a:ext cx="246852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300" b="1" u="none" strike="noStrike">
                <a:solidFill>
                  <a:srgbClr val="16425b"/>
                </a:solidFill>
                <a:effectLst/>
                <a:uFillTx/>
                <a:latin typeface="Calibri"/>
                <a:ea typeface="Calibri"/>
              </a:rPr>
              <a:t>LET'S GET DRAWING!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" name="Google Shape;585;p5"/>
          <p:cNvSpPr/>
          <p:nvPr/>
        </p:nvSpPr>
        <p:spPr>
          <a:xfrm>
            <a:off x="640080" y="1097280"/>
            <a:ext cx="1005804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34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Draw your own pond web</a:t>
            </a:r>
            <a:endParaRPr lang="en-US" sz="3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" name="Google Shape;586;p5"/>
          <p:cNvSpPr/>
          <p:nvPr/>
        </p:nvSpPr>
        <p:spPr>
          <a:xfrm>
            <a:off x="658440" y="1874520"/>
            <a:ext cx="100580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700" b="0" i="1" u="none" strike="noStrike">
                <a:solidFill>
                  <a:srgbClr val="f0faf8"/>
                </a:solidFill>
                <a:effectLst/>
                <a:uFillTx/>
                <a:latin typeface="Calibri"/>
                <a:ea typeface="Calibri"/>
              </a:rPr>
              <a:t>Be a systems scientist: show how the living things in a pond are all connected.</a:t>
            </a:r>
            <a:endParaRPr lang="en-US" sz="1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9" name="Google Shape;587;p5"/>
          <p:cNvSpPr/>
          <p:nvPr/>
        </p:nvSpPr>
        <p:spPr>
          <a:xfrm>
            <a:off x="640080" y="2514600"/>
            <a:ext cx="5486040" cy="3611520"/>
          </a:xfrm>
          <a:prstGeom prst="roundRect">
            <a:avLst>
              <a:gd name="adj" fmla="val 3038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80" name="Google Shape;588;p5"/>
          <p:cNvSpPr/>
          <p:nvPr/>
        </p:nvSpPr>
        <p:spPr>
          <a:xfrm>
            <a:off x="914400" y="2697480"/>
            <a:ext cx="45716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800" b="1" u="none" strike="noStrike">
                <a:solidFill>
                  <a:srgbClr val="57a773"/>
                </a:solidFill>
                <a:effectLst/>
                <a:uFillTx/>
                <a:latin typeface="Bookman Old Style"/>
                <a:ea typeface="Bookman Old Style"/>
              </a:rPr>
              <a:t>Your mission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" name="Google Shape;589;p5"/>
          <p:cNvSpPr/>
          <p:nvPr/>
        </p:nvSpPr>
        <p:spPr>
          <a:xfrm>
            <a:off x="914400" y="3200400"/>
            <a:ext cx="456840" cy="456840"/>
          </a:xfrm>
          <a:prstGeom prst="ellipse">
            <a:avLst/>
          </a:prstGeom>
          <a:solidFill>
            <a:srgbClr val="1c729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82" name="Google Shape;590;p5"/>
          <p:cNvSpPr/>
          <p:nvPr/>
        </p:nvSpPr>
        <p:spPr>
          <a:xfrm>
            <a:off x="914400" y="3200400"/>
            <a:ext cx="4568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1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3" name="Google Shape;591;p5"/>
          <p:cNvSpPr/>
          <p:nvPr/>
        </p:nvSpPr>
        <p:spPr>
          <a:xfrm>
            <a:off x="1508760" y="3154680"/>
            <a:ext cx="448020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35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Draw a pond in the middle of your paper.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4" name="Google Shape;592;p5"/>
          <p:cNvSpPr/>
          <p:nvPr/>
        </p:nvSpPr>
        <p:spPr>
          <a:xfrm>
            <a:off x="914400" y="3931920"/>
            <a:ext cx="456840" cy="456840"/>
          </a:xfrm>
          <a:prstGeom prst="ellipse">
            <a:avLst/>
          </a:prstGeom>
          <a:solidFill>
            <a:srgbClr val="57a77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85" name="Google Shape;593;p5"/>
          <p:cNvSpPr/>
          <p:nvPr/>
        </p:nvSpPr>
        <p:spPr>
          <a:xfrm>
            <a:off x="914400" y="3931920"/>
            <a:ext cx="4568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2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" name="Google Shape;594;p5"/>
          <p:cNvSpPr/>
          <p:nvPr/>
        </p:nvSpPr>
        <p:spPr>
          <a:xfrm>
            <a:off x="1508760" y="3886200"/>
            <a:ext cx="448020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35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Add animals, plants, insects and the water — frogs, fish, reeds, dragonflies, birds…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7" name="Google Shape;595;p5"/>
          <p:cNvSpPr/>
          <p:nvPr/>
        </p:nvSpPr>
        <p:spPr>
          <a:xfrm>
            <a:off x="914400" y="4663440"/>
            <a:ext cx="456840" cy="456840"/>
          </a:xfrm>
          <a:prstGeom prst="ellipse">
            <a:avLst/>
          </a:prstGeom>
          <a:solidFill>
            <a:srgbClr val="ef6f6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88" name="Google Shape;596;p5"/>
          <p:cNvSpPr/>
          <p:nvPr/>
        </p:nvSpPr>
        <p:spPr>
          <a:xfrm>
            <a:off x="914400" y="4663440"/>
            <a:ext cx="4568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3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9" name="Google Shape;597;p5"/>
          <p:cNvSpPr/>
          <p:nvPr/>
        </p:nvSpPr>
        <p:spPr>
          <a:xfrm>
            <a:off x="1508760" y="4617720"/>
            <a:ext cx="448020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35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Now draw arrows between them to show how they need each other.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0" name="Google Shape;598;p5"/>
          <p:cNvSpPr/>
          <p:nvPr/>
        </p:nvSpPr>
        <p:spPr>
          <a:xfrm>
            <a:off x="914400" y="5394960"/>
            <a:ext cx="456840" cy="456840"/>
          </a:xfrm>
          <a:prstGeom prst="ellipse">
            <a:avLst/>
          </a:prstGeom>
          <a:solidFill>
            <a:srgbClr val="2a9d8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91" name="Google Shape;599;p5"/>
          <p:cNvSpPr/>
          <p:nvPr/>
        </p:nvSpPr>
        <p:spPr>
          <a:xfrm>
            <a:off x="914400" y="5394960"/>
            <a:ext cx="4568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4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2" name="Google Shape;600;p5"/>
          <p:cNvSpPr/>
          <p:nvPr/>
        </p:nvSpPr>
        <p:spPr>
          <a:xfrm>
            <a:off x="1508760" y="5349240"/>
            <a:ext cx="448020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350" b="0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Who eats who? Who needs the water? Who needs the plants?</a:t>
            </a:r>
            <a:endParaRPr lang="en-US" sz="13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" name="Google Shape;601;p5"/>
          <p:cNvSpPr/>
          <p:nvPr/>
        </p:nvSpPr>
        <p:spPr>
          <a:xfrm>
            <a:off x="6355080" y="2514600"/>
            <a:ext cx="5166000" cy="3611520"/>
          </a:xfrm>
          <a:prstGeom prst="roundRect">
            <a:avLst>
              <a:gd name="adj" fmla="val 3038"/>
            </a:avLst>
          </a:prstGeom>
          <a:solidFill>
            <a:srgbClr val="16425b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94" name="Google Shape;602;p5"/>
          <p:cNvSpPr/>
          <p:nvPr/>
        </p:nvSpPr>
        <p:spPr>
          <a:xfrm>
            <a:off x="6675120" y="2788920"/>
            <a:ext cx="776880" cy="776880"/>
          </a:xfrm>
          <a:prstGeom prst="ellipse">
            <a:avLst/>
          </a:prstGeom>
          <a:solidFill>
            <a:srgbClr val="f2b70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95" name="Google Shape;603;p5" descr="preencoded.png"/>
          <p:cNvPicPr/>
          <p:nvPr/>
        </p:nvPicPr>
        <p:blipFill>
          <a:blip r:embed="rId1"/>
          <a:stretch/>
        </p:blipFill>
        <p:spPr>
          <a:xfrm>
            <a:off x="6861600" y="2975400"/>
            <a:ext cx="403920" cy="403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6" name="Google Shape;604;p5"/>
          <p:cNvSpPr/>
          <p:nvPr/>
        </p:nvSpPr>
        <p:spPr>
          <a:xfrm>
            <a:off x="7635240" y="2834640"/>
            <a:ext cx="365724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8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Think like a scientist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7" name="Google Shape;605;p5"/>
          <p:cNvSpPr/>
          <p:nvPr/>
        </p:nvSpPr>
        <p:spPr>
          <a:xfrm>
            <a:off x="6675120" y="3794760"/>
            <a:ext cx="4571640" cy="219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500" b="1" u="none" strike="noStrike">
                <a:solidFill>
                  <a:srgbClr val="f2b705"/>
                </a:solidFill>
                <a:effectLst/>
                <a:uFillTx/>
                <a:latin typeface="Calibri"/>
                <a:ea typeface="Calibri"/>
              </a:rPr>
              <a:t>What happens to your whole web if the pond dries up?</a:t>
            </a:r>
            <a:endParaRPr lang="en-US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br>
              <a:rPr sz="1500"/>
            </a:br>
            <a:endParaRPr lang="en-US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500" b="0" u="none" strike="noStrike">
                <a:solidFill>
                  <a:srgbClr val="eaf6f8"/>
                </a:solidFill>
                <a:effectLst/>
                <a:uFillTx/>
                <a:latin typeface="Calibri"/>
                <a:ea typeface="Calibri"/>
              </a:rPr>
              <a:t>That's exactly what systems scientists ask about the real Fens!</a:t>
            </a:r>
            <a:endParaRPr lang="en-US" sz="15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4f9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105;p6"/>
          <p:cNvSpPr/>
          <p:nvPr/>
        </p:nvSpPr>
        <p:spPr>
          <a:xfrm>
            <a:off x="640080" y="411480"/>
            <a:ext cx="10972440" cy="77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3400" b="1" u="none" strike="noStrike">
                <a:solidFill>
                  <a:srgbClr val="16425b"/>
                </a:solidFill>
                <a:effectLst/>
                <a:uFillTx/>
                <a:latin typeface="Bookman Old Style"/>
                <a:ea typeface="Bookman Old Style"/>
              </a:rPr>
              <a:t>Brilliant work, Scientists!</a:t>
            </a:r>
            <a:endParaRPr lang="en-US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Google Shape;106;p6"/>
          <p:cNvSpPr/>
          <p:nvPr/>
        </p:nvSpPr>
        <p:spPr>
          <a:xfrm>
            <a:off x="658440" y="1143000"/>
            <a:ext cx="105152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700" b="0" i="1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Here's one way to draw it — but every web is different, and yours might be even better!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Google Shape;107;p6"/>
          <p:cNvSpPr/>
          <p:nvPr/>
        </p:nvSpPr>
        <p:spPr>
          <a:xfrm>
            <a:off x="640080" y="1783080"/>
            <a:ext cx="7406280" cy="420588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cxnSp>
        <p:nvCxnSpPr>
          <p:cNvPr id="101" name="Google Shape;108;p6"/>
          <p:cNvCxnSpPr/>
          <p:nvPr/>
        </p:nvCxnSpPr>
        <p:spPr>
          <a:xfrm flipH="1" flipV="1">
            <a:off x="1737360" y="2743200"/>
            <a:ext cx="2423520" cy="1143360"/>
          </a:xfrm>
          <a:prstGeom prst="straightConnector1">
            <a:avLst/>
          </a:prstGeom>
          <a:ln w="19050">
            <a:solidFill>
              <a:srgbClr val="5c7a89"/>
            </a:solidFill>
            <a:round/>
            <a:headEnd len="med" type="oval" w="med"/>
            <a:tailEnd len="med" type="triangle" w="med"/>
          </a:ln>
        </p:spPr>
      </p:cxnSp>
      <p:cxnSp>
        <p:nvCxnSpPr>
          <p:cNvPr id="102" name="Google Shape;109;p6"/>
          <p:cNvCxnSpPr/>
          <p:nvPr/>
        </p:nvCxnSpPr>
        <p:spPr>
          <a:xfrm flipV="1">
            <a:off x="4160520" y="2743200"/>
            <a:ext cx="2514960" cy="1143360"/>
          </a:xfrm>
          <a:prstGeom prst="straightConnector1">
            <a:avLst/>
          </a:prstGeom>
          <a:ln w="19050">
            <a:solidFill>
              <a:srgbClr val="5c7a89"/>
            </a:solidFill>
            <a:round/>
            <a:headEnd len="med" type="oval" w="med"/>
            <a:tailEnd len="med" type="triangle" w="med"/>
          </a:ln>
        </p:spPr>
      </p:cxnSp>
      <p:cxnSp>
        <p:nvCxnSpPr>
          <p:cNvPr id="103" name="Google Shape;110;p6"/>
          <p:cNvCxnSpPr/>
          <p:nvPr/>
        </p:nvCxnSpPr>
        <p:spPr>
          <a:xfrm flipH="1">
            <a:off x="1463040" y="3886200"/>
            <a:ext cx="2697840" cy="1234800"/>
          </a:xfrm>
          <a:prstGeom prst="straightConnector1">
            <a:avLst/>
          </a:prstGeom>
          <a:ln w="19050">
            <a:solidFill>
              <a:srgbClr val="5c7a89"/>
            </a:solidFill>
            <a:round/>
            <a:headEnd len="med" type="oval" w="med"/>
            <a:tailEnd len="med" type="triangle" w="med"/>
          </a:ln>
        </p:spPr>
      </p:cxnSp>
      <p:cxnSp>
        <p:nvCxnSpPr>
          <p:cNvPr id="104" name="Google Shape;111;p6"/>
          <p:cNvCxnSpPr/>
          <p:nvPr/>
        </p:nvCxnSpPr>
        <p:spPr>
          <a:xfrm>
            <a:off x="4160520" y="3886200"/>
            <a:ext cx="2697840" cy="1234800"/>
          </a:xfrm>
          <a:prstGeom prst="straightConnector1">
            <a:avLst/>
          </a:prstGeom>
          <a:ln w="19050">
            <a:solidFill>
              <a:srgbClr val="5c7a89"/>
            </a:solidFill>
            <a:round/>
            <a:headEnd len="med" type="oval" w="med"/>
            <a:tailEnd len="med" type="triangle" w="med"/>
          </a:ln>
        </p:spPr>
      </p:cxnSp>
      <p:cxnSp>
        <p:nvCxnSpPr>
          <p:cNvPr id="105" name="Google Shape;112;p6"/>
          <p:cNvCxnSpPr/>
          <p:nvPr/>
        </p:nvCxnSpPr>
        <p:spPr>
          <a:xfrm flipH="1" flipV="1">
            <a:off x="4069080" y="2286000"/>
            <a:ext cx="91800" cy="1600560"/>
          </a:xfrm>
          <a:prstGeom prst="straightConnector1">
            <a:avLst/>
          </a:prstGeom>
          <a:ln w="19050">
            <a:solidFill>
              <a:srgbClr val="5c7a89"/>
            </a:solidFill>
            <a:round/>
            <a:headEnd len="med" type="oval" w="med"/>
            <a:tailEnd len="med" type="triangle" w="med"/>
          </a:ln>
        </p:spPr>
      </p:cxnSp>
      <p:sp>
        <p:nvSpPr>
          <p:cNvPr id="106" name="Google Shape;113;p6"/>
          <p:cNvSpPr/>
          <p:nvPr/>
        </p:nvSpPr>
        <p:spPr>
          <a:xfrm>
            <a:off x="1325880" y="2331720"/>
            <a:ext cx="822600" cy="8226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57a77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107" name="Google Shape;114;p6" descr="preencoded.png"/>
          <p:cNvPicPr/>
          <p:nvPr/>
        </p:nvPicPr>
        <p:blipFill>
          <a:blip r:embed="rId1"/>
          <a:stretch/>
        </p:blipFill>
        <p:spPr>
          <a:xfrm>
            <a:off x="1527120" y="2496240"/>
            <a:ext cx="420120" cy="42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" name="Google Shape;115;p6"/>
          <p:cNvSpPr/>
          <p:nvPr/>
        </p:nvSpPr>
        <p:spPr>
          <a:xfrm>
            <a:off x="960120" y="3136320"/>
            <a:ext cx="1554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200" b="1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Frog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Google Shape;116;p6"/>
          <p:cNvSpPr/>
          <p:nvPr/>
        </p:nvSpPr>
        <p:spPr>
          <a:xfrm>
            <a:off x="6263640" y="2331720"/>
            <a:ext cx="822600" cy="8226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c729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110" name="Google Shape;117;p6" descr="preencoded.png"/>
          <p:cNvPicPr/>
          <p:nvPr/>
        </p:nvPicPr>
        <p:blipFill>
          <a:blip r:embed="rId2"/>
          <a:stretch/>
        </p:blipFill>
        <p:spPr>
          <a:xfrm>
            <a:off x="6464880" y="2496240"/>
            <a:ext cx="420120" cy="42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1" name="Google Shape;118;p6"/>
          <p:cNvSpPr/>
          <p:nvPr/>
        </p:nvSpPr>
        <p:spPr>
          <a:xfrm>
            <a:off x="5897880" y="3136320"/>
            <a:ext cx="1554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200" b="1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Fish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Google Shape;119;p6"/>
          <p:cNvSpPr/>
          <p:nvPr/>
        </p:nvSpPr>
        <p:spPr>
          <a:xfrm>
            <a:off x="1051560" y="4709160"/>
            <a:ext cx="822600" cy="8226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2a9d8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113" name="Google Shape;120;p6" descr="preencoded.png"/>
          <p:cNvPicPr/>
          <p:nvPr/>
        </p:nvPicPr>
        <p:blipFill>
          <a:blip r:embed="rId3"/>
          <a:stretch/>
        </p:blipFill>
        <p:spPr>
          <a:xfrm>
            <a:off x="1252800" y="4873680"/>
            <a:ext cx="420120" cy="42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4" name="Google Shape;121;p6"/>
          <p:cNvSpPr/>
          <p:nvPr/>
        </p:nvSpPr>
        <p:spPr>
          <a:xfrm>
            <a:off x="685800" y="5513760"/>
            <a:ext cx="1554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200" b="1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Reeds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Google Shape;122;p6"/>
          <p:cNvSpPr/>
          <p:nvPr/>
        </p:nvSpPr>
        <p:spPr>
          <a:xfrm>
            <a:off x="6446520" y="4709160"/>
            <a:ext cx="822600" cy="8226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ef6f6c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116" name="Google Shape;123;p6" descr="preencoded.png"/>
          <p:cNvPicPr/>
          <p:nvPr/>
        </p:nvPicPr>
        <p:blipFill>
          <a:blip r:embed="rId4"/>
          <a:stretch/>
        </p:blipFill>
        <p:spPr>
          <a:xfrm>
            <a:off x="6647760" y="4873680"/>
            <a:ext cx="420120" cy="42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7" name="Google Shape;124;p6"/>
          <p:cNvSpPr/>
          <p:nvPr/>
        </p:nvSpPr>
        <p:spPr>
          <a:xfrm>
            <a:off x="6080760" y="5513760"/>
            <a:ext cx="1554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200" b="1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Insects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Google Shape;125;p6"/>
          <p:cNvSpPr/>
          <p:nvPr/>
        </p:nvSpPr>
        <p:spPr>
          <a:xfrm>
            <a:off x="3657600" y="1874520"/>
            <a:ext cx="822600" cy="82260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6425b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119" name="Google Shape;126;p6" descr="preencoded.png"/>
          <p:cNvPicPr/>
          <p:nvPr/>
        </p:nvPicPr>
        <p:blipFill>
          <a:blip r:embed="rId5"/>
          <a:stretch/>
        </p:blipFill>
        <p:spPr>
          <a:xfrm>
            <a:off x="3858840" y="2039040"/>
            <a:ext cx="420120" cy="42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0" name="Google Shape;127;p6"/>
          <p:cNvSpPr/>
          <p:nvPr/>
        </p:nvSpPr>
        <p:spPr>
          <a:xfrm>
            <a:off x="3291840" y="2679120"/>
            <a:ext cx="1554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200" b="1" u="none" strike="noStrike">
                <a:solidFill>
                  <a:srgbClr val="1b3a4b"/>
                </a:solidFill>
                <a:effectLst/>
                <a:uFillTx/>
                <a:latin typeface="Calibri"/>
                <a:ea typeface="Calibri"/>
              </a:rPr>
              <a:t>Heron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Google Shape;128;p6"/>
          <p:cNvSpPr/>
          <p:nvPr/>
        </p:nvSpPr>
        <p:spPr>
          <a:xfrm>
            <a:off x="8229600" y="1783080"/>
            <a:ext cx="3291480" cy="4205880"/>
          </a:xfrm>
          <a:prstGeom prst="roundRect">
            <a:avLst>
              <a:gd name="adj" fmla="val 3333"/>
            </a:avLst>
          </a:prstGeom>
          <a:solidFill>
            <a:srgbClr val="57a773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122" name="Google Shape;129;p6"/>
          <p:cNvSpPr/>
          <p:nvPr/>
        </p:nvSpPr>
        <p:spPr>
          <a:xfrm>
            <a:off x="8503920" y="2057400"/>
            <a:ext cx="776880" cy="776880"/>
          </a:xfrm>
          <a:prstGeom prst="ellipse">
            <a:avLst/>
          </a:prstGeom>
          <a:solidFill>
            <a:srgbClr val="f2b70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123" name="Google Shape;130;p6" descr="preencoded.png"/>
          <p:cNvPicPr/>
          <p:nvPr/>
        </p:nvPicPr>
        <p:blipFill>
          <a:blip r:embed="rId6"/>
          <a:stretch/>
        </p:blipFill>
        <p:spPr>
          <a:xfrm>
            <a:off x="8690400" y="2243880"/>
            <a:ext cx="403920" cy="403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4" name="Google Shape;131;p6"/>
          <p:cNvSpPr/>
          <p:nvPr/>
        </p:nvSpPr>
        <p:spPr>
          <a:xfrm>
            <a:off x="8503920" y="2926080"/>
            <a:ext cx="27428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9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Give yourselves a clap!</a:t>
            </a:r>
            <a:endParaRPr lang="en-US" sz="1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Google Shape;132;p6"/>
          <p:cNvSpPr/>
          <p:nvPr/>
        </p:nvSpPr>
        <p:spPr>
          <a:xfrm>
            <a:off x="8503920" y="3611880"/>
            <a:ext cx="2788560" cy="210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450" b="0" u="none" strike="noStrike">
                <a:solidFill>
                  <a:srgbClr val="f0faf8"/>
                </a:solidFill>
                <a:effectLst/>
                <a:uFillTx/>
                <a:latin typeface="Calibri"/>
                <a:ea typeface="Calibri"/>
              </a:rPr>
              <a:t>Every arrow you drew shows you understand something powerful: in nature, nothing lives alone. You're thinking like real systems scientists.</a:t>
            </a:r>
            <a:endParaRPr lang="en-US" sz="1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Google Shape;133;p6"/>
          <p:cNvSpPr/>
          <p:nvPr/>
        </p:nvSpPr>
        <p:spPr>
          <a:xfrm>
            <a:off x="0" y="6400800"/>
            <a:ext cx="12191400" cy="456840"/>
          </a:xfrm>
          <a:prstGeom prst="rect">
            <a:avLst/>
          </a:prstGeom>
          <a:solidFill>
            <a:srgbClr val="16425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127" name="Google Shape;134;p6"/>
          <p:cNvSpPr/>
          <p:nvPr/>
        </p:nvSpPr>
        <p:spPr>
          <a:xfrm>
            <a:off x="365760" y="6400800"/>
            <a:ext cx="114296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250" b="0" i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Put your name, age and school on the back of your drawing — your artwork might be published online by GYC!</a:t>
            </a:r>
            <a:endParaRPr lang="en-US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Google Shape;135;p6"/>
          <p:cNvSpPr/>
          <p:nvPr/>
        </p:nvSpPr>
        <p:spPr>
          <a:xfrm>
            <a:off x="3291840" y="3337560"/>
            <a:ext cx="1645560" cy="1096920"/>
          </a:xfrm>
          <a:prstGeom prst="ellipse">
            <a:avLst/>
          </a:prstGeom>
          <a:solidFill>
            <a:srgbClr val="1c729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129" name="Google Shape;136;p6"/>
          <p:cNvSpPr/>
          <p:nvPr/>
        </p:nvSpPr>
        <p:spPr>
          <a:xfrm>
            <a:off x="3246120" y="3337560"/>
            <a:ext cx="1645560" cy="109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5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POND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42;p7" descr="photos/fen_lake_bg.png"/>
          <p:cNvPicPr/>
          <p:nvPr/>
        </p:nvPicPr>
        <p:blipFill>
          <a:blip r:embed="rId1"/>
          <a:stretch/>
        </p:blipFill>
        <p:spPr>
          <a:xfrm>
            <a:off x="0" y="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1" name="Google Shape;143;p7"/>
          <p:cNvSpPr/>
          <p:nvPr/>
        </p:nvSpPr>
        <p:spPr>
          <a:xfrm>
            <a:off x="30600" y="59400"/>
            <a:ext cx="12191400" cy="6857640"/>
          </a:xfrm>
          <a:prstGeom prst="rect">
            <a:avLst/>
          </a:prstGeom>
          <a:solidFill>
            <a:srgbClr val="0f2e3d">
              <a:alpha val="3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132" name="Google Shape;144;p7"/>
          <p:cNvSpPr/>
          <p:nvPr/>
        </p:nvSpPr>
        <p:spPr>
          <a:xfrm>
            <a:off x="0" y="5486400"/>
            <a:ext cx="12191400" cy="1371240"/>
          </a:xfrm>
          <a:prstGeom prst="rect">
            <a:avLst/>
          </a:prstGeom>
          <a:solidFill>
            <a:srgbClr val="16425b">
              <a:alpha val="6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133" name="Google Shape;145;p7"/>
          <p:cNvSpPr/>
          <p:nvPr/>
        </p:nvSpPr>
        <p:spPr>
          <a:xfrm>
            <a:off x="640080" y="411480"/>
            <a:ext cx="10058040" cy="822600"/>
          </a:xfrm>
          <a:prstGeom prst="rect">
            <a:avLst/>
          </a:prstGeom>
          <a:noFill/>
          <a:ln w="0">
            <a:noFill/>
          </a:ln>
          <a:effectLst>
            <a:outerShdw algn="bl" blurRad="50760" dir="5400000" dist="25560" rotWithShape="0">
              <a:srgbClr val="000000">
                <a:alpha val="5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34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Round and round: A loop</a:t>
            </a:r>
            <a:endParaRPr lang="en-US" sz="3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Google Shape;146;p7"/>
          <p:cNvSpPr/>
          <p:nvPr/>
        </p:nvSpPr>
        <p:spPr>
          <a:xfrm>
            <a:off x="658440" y="1143000"/>
            <a:ext cx="10058040" cy="456840"/>
          </a:xfrm>
          <a:prstGeom prst="rect">
            <a:avLst/>
          </a:prstGeom>
          <a:noFill/>
          <a:ln w="0">
            <a:noFill/>
          </a:ln>
          <a:effectLst>
            <a:outerShdw algn="bl" blurRad="38160" dir="5400000" dist="12600" rotWithShape="0">
              <a:srgbClr val="000000">
                <a:alpha val="5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7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Sometimes a change loops back and makes itself even bigger.</a:t>
            </a:r>
            <a:endParaRPr lang="en-US" sz="1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135" name="Google Shape;147;p7"/>
          <p:cNvCxnSpPr/>
          <p:nvPr/>
        </p:nvCxnSpPr>
        <p:spPr>
          <a:xfrm>
            <a:off x="6400800" y="2697480"/>
            <a:ext cx="1920600" cy="1006200"/>
          </a:xfrm>
          <a:prstGeom prst="straightConnector1">
            <a:avLst/>
          </a:prstGeom>
          <a:ln w="44450">
            <a:solidFill>
              <a:srgbClr val="ef6f6c"/>
            </a:solidFill>
            <a:round/>
            <a:tailEnd len="med" type="triangle" w="med"/>
          </a:ln>
        </p:spPr>
      </p:cxnSp>
      <p:cxnSp>
        <p:nvCxnSpPr>
          <p:cNvPr id="136" name="Google Shape;148;p7"/>
          <p:cNvCxnSpPr/>
          <p:nvPr/>
        </p:nvCxnSpPr>
        <p:spPr>
          <a:xfrm>
            <a:off x="3840480" y="4160520"/>
            <a:ext cx="4115160" cy="360"/>
          </a:xfrm>
          <a:prstGeom prst="straightConnector1">
            <a:avLst/>
          </a:prstGeom>
          <a:ln w="44450">
            <a:solidFill>
              <a:srgbClr val="ef6f6c"/>
            </a:solidFill>
            <a:round/>
            <a:headEnd len="med" type="triangle" w="med"/>
          </a:ln>
        </p:spPr>
      </p:cxnSp>
      <p:cxnSp>
        <p:nvCxnSpPr>
          <p:cNvPr id="137" name="Google Shape;149;p7"/>
          <p:cNvCxnSpPr/>
          <p:nvPr/>
        </p:nvCxnSpPr>
        <p:spPr>
          <a:xfrm flipV="1">
            <a:off x="3429000" y="2651760"/>
            <a:ext cx="2423520" cy="1006200"/>
          </a:xfrm>
          <a:prstGeom prst="straightConnector1">
            <a:avLst/>
          </a:prstGeom>
          <a:ln w="44450">
            <a:solidFill>
              <a:srgbClr val="ef6f6c"/>
            </a:solidFill>
            <a:round/>
            <a:tailEnd len="med" type="triangle" w="med"/>
          </a:ln>
        </p:spPr>
      </p:cxnSp>
      <p:sp>
        <p:nvSpPr>
          <p:cNvPr id="138" name="Google Shape;150;p7"/>
          <p:cNvSpPr/>
          <p:nvPr/>
        </p:nvSpPr>
        <p:spPr>
          <a:xfrm>
            <a:off x="5349240" y="1783080"/>
            <a:ext cx="1599840" cy="1599840"/>
          </a:xfrm>
          <a:prstGeom prst="ellipse">
            <a:avLst/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139" name="Google Shape;151;p7"/>
          <p:cNvSpPr/>
          <p:nvPr/>
        </p:nvSpPr>
        <p:spPr>
          <a:xfrm>
            <a:off x="4892040" y="2400480"/>
            <a:ext cx="2514240" cy="365400"/>
          </a:xfrm>
          <a:prstGeom prst="rect">
            <a:avLst/>
          </a:prstGeom>
          <a:solidFill>
            <a:schemeClr val="dk1"/>
          </a:solidFill>
          <a:ln w="0">
            <a:noFill/>
          </a:ln>
          <a:effectLst>
            <a:outerShdw algn="bl" blurRad="38160" dir="5400000" dist="12600" rotWithShape="0">
              <a:srgbClr val="000000">
                <a:alpha val="6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We drain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0" name="Google Shape;152;p7"/>
          <p:cNvSpPr/>
          <p:nvPr/>
        </p:nvSpPr>
        <p:spPr>
          <a:xfrm>
            <a:off x="8229600" y="3291840"/>
            <a:ext cx="1599840" cy="1599840"/>
          </a:xfrm>
          <a:prstGeom prst="ellipse">
            <a:avLst/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141" name="Google Shape;153;p7" descr="preencoded.png"/>
          <p:cNvPicPr/>
          <p:nvPr/>
        </p:nvPicPr>
        <p:blipFill>
          <a:blip r:embed="rId2"/>
          <a:stretch/>
        </p:blipFill>
        <p:spPr>
          <a:xfrm>
            <a:off x="8705160" y="3584520"/>
            <a:ext cx="639720" cy="639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2" name="Google Shape;154;p7"/>
          <p:cNvSpPr/>
          <p:nvPr/>
        </p:nvSpPr>
        <p:spPr>
          <a:xfrm>
            <a:off x="7772400" y="4289760"/>
            <a:ext cx="2514240" cy="365400"/>
          </a:xfrm>
          <a:prstGeom prst="rect">
            <a:avLst/>
          </a:prstGeom>
          <a:solidFill>
            <a:schemeClr val="dk1"/>
          </a:solidFill>
          <a:ln w="0">
            <a:noFill/>
          </a:ln>
          <a:effectLst>
            <a:outerShdw algn="bl" blurRad="38160" dir="5400000" dist="12600" rotWithShape="0">
              <a:srgbClr val="000000">
                <a:alpha val="6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Soil sinks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3" name="Google Shape;155;p7"/>
          <p:cNvSpPr/>
          <p:nvPr/>
        </p:nvSpPr>
        <p:spPr>
          <a:xfrm>
            <a:off x="2560320" y="3291840"/>
            <a:ext cx="1599840" cy="1599840"/>
          </a:xfrm>
          <a:prstGeom prst="ellipse">
            <a:avLst/>
          </a:prstGeom>
          <a:solidFill>
            <a:srgbClr val="ffffff"/>
          </a:solidFill>
          <a:ln w="0">
            <a:noFill/>
          </a:ln>
          <a:effectLst>
            <a:outerShdw algn="bl" blurRad="88920" dir="5400000" dist="38160" rotWithShape="0">
              <a:srgbClr val="000000">
                <a:alpha val="1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144" name="Google Shape;156;p7" descr="preencoded.png"/>
          <p:cNvPicPr/>
          <p:nvPr/>
        </p:nvPicPr>
        <p:blipFill>
          <a:blip r:embed="rId3"/>
          <a:stretch/>
        </p:blipFill>
        <p:spPr>
          <a:xfrm>
            <a:off x="3035880" y="3584520"/>
            <a:ext cx="639720" cy="639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5" name="Google Shape;157;p7"/>
          <p:cNvSpPr/>
          <p:nvPr/>
        </p:nvSpPr>
        <p:spPr>
          <a:xfrm>
            <a:off x="2134440" y="4289760"/>
            <a:ext cx="2514240" cy="365400"/>
          </a:xfrm>
          <a:prstGeom prst="rect">
            <a:avLst/>
          </a:prstGeom>
          <a:solidFill>
            <a:schemeClr val="dk1"/>
          </a:solidFill>
          <a:ln w="0">
            <a:noFill/>
          </a:ln>
          <a:effectLst>
            <a:outerShdw algn="bl" blurRad="38160" dir="5400000" dist="12600" rotWithShape="0">
              <a:srgbClr val="000000">
                <a:alpha val="6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6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More water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6" name="Google Shape;158;p7"/>
          <p:cNvSpPr/>
          <p:nvPr/>
        </p:nvSpPr>
        <p:spPr>
          <a:xfrm>
            <a:off x="640080" y="5669280"/>
            <a:ext cx="1097244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lang="en-US" sz="1500" b="1" i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Draining dries the peat → the land sinks → there's more water to pump → so we drain even harder. Round and round!</a:t>
            </a:r>
            <a:endParaRPr lang="en-US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64;p8" descr="photos/dawn_kayak_bg.png"/>
          <p:cNvPicPr/>
          <p:nvPr/>
        </p:nvPicPr>
        <p:blipFill>
          <a:blip r:embed="rId1"/>
          <a:stretch/>
        </p:blipFill>
        <p:spPr>
          <a:xfrm>
            <a:off x="0" y="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8" name="Google Shape;165;p8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0f2e3d">
              <a:alpha val="3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149" name="Google Shape;166;p8"/>
          <p:cNvSpPr/>
          <p:nvPr/>
        </p:nvSpPr>
        <p:spPr>
          <a:xfrm>
            <a:off x="0" y="0"/>
            <a:ext cx="6034680" cy="6857640"/>
          </a:xfrm>
          <a:prstGeom prst="rect">
            <a:avLst/>
          </a:prstGeom>
          <a:solidFill>
            <a:srgbClr val="16425b">
              <a:alpha val="5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150" name="Google Shape;167;p8"/>
          <p:cNvSpPr/>
          <p:nvPr/>
        </p:nvSpPr>
        <p:spPr>
          <a:xfrm>
            <a:off x="640080" y="297360"/>
            <a:ext cx="7314840" cy="822600"/>
          </a:xfrm>
          <a:prstGeom prst="rect">
            <a:avLst/>
          </a:prstGeom>
          <a:noFill/>
          <a:ln w="0">
            <a:noFill/>
          </a:ln>
          <a:effectLst>
            <a:outerShdw algn="bl" blurRad="50760" dir="5400000" dist="25560" rotWithShape="0">
              <a:srgbClr val="000000">
                <a:alpha val="5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32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Look under the surface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Google Shape;168;p8"/>
          <p:cNvSpPr/>
          <p:nvPr/>
        </p:nvSpPr>
        <p:spPr>
          <a:xfrm>
            <a:off x="658440" y="1280160"/>
            <a:ext cx="8501040" cy="914040"/>
          </a:xfrm>
          <a:prstGeom prst="rect">
            <a:avLst/>
          </a:prstGeom>
          <a:noFill/>
          <a:ln w="0">
            <a:noFill/>
          </a:ln>
          <a:effectLst>
            <a:outerShdw algn="bl" blurRad="38160" dir="5400000" dist="12600" rotWithShape="0">
              <a:srgbClr val="000000">
                <a:alpha val="5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20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When we see a flood, that's just what's on top. A systems scientist asks: what's really going on underneath?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Google Shape;169;p8"/>
          <p:cNvSpPr/>
          <p:nvPr/>
        </p:nvSpPr>
        <p:spPr>
          <a:xfrm>
            <a:off x="658440" y="2331720"/>
            <a:ext cx="539460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2000" b="1" u="none" strike="noStrike">
                <a:solidFill>
                  <a:srgbClr val="f2b705"/>
                </a:solidFill>
                <a:effectLst/>
                <a:uFillTx/>
                <a:latin typeface="Calibri"/>
                <a:ea typeface="Calibri"/>
              </a:rPr>
              <a:t>What we SEE:  </a:t>
            </a: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A field has flooded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Google Shape;170;p8"/>
          <p:cNvSpPr/>
          <p:nvPr/>
        </p:nvSpPr>
        <p:spPr>
          <a:xfrm>
            <a:off x="658440" y="3269160"/>
            <a:ext cx="539460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2000" b="1" u="none" strike="noStrike">
                <a:solidFill>
                  <a:srgbClr val="cfe2e8"/>
                </a:solidFill>
                <a:effectLst/>
                <a:uFillTx/>
                <a:latin typeface="Calibri"/>
                <a:ea typeface="Calibri"/>
              </a:rPr>
              <a:t>Underneath:  </a:t>
            </a: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It rained a lot and rivers are high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Google Shape;171;p8"/>
          <p:cNvSpPr/>
          <p:nvPr/>
        </p:nvSpPr>
        <p:spPr>
          <a:xfrm>
            <a:off x="658440" y="3794760"/>
            <a:ext cx="539460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2000" b="1" u="none" strike="noStrike">
                <a:solidFill>
                  <a:srgbClr val="cfe2e8"/>
                </a:solidFill>
                <a:effectLst/>
                <a:uFillTx/>
                <a:latin typeface="Calibri"/>
                <a:ea typeface="Calibri"/>
              </a:rPr>
              <a:t>Deeper:  </a:t>
            </a: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Wetlands were drained — water has nowhere to go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Google Shape;172;p8"/>
          <p:cNvSpPr/>
          <p:nvPr/>
        </p:nvSpPr>
        <p:spPr>
          <a:xfrm>
            <a:off x="640080" y="4617720"/>
            <a:ext cx="539460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2000" b="1" u="none" strike="noStrike">
                <a:solidFill>
                  <a:srgbClr val="cfe2e8"/>
                </a:solidFill>
                <a:effectLst/>
                <a:uFillTx/>
                <a:latin typeface="Calibri"/>
                <a:ea typeface="Calibri"/>
              </a:rPr>
              <a:t>Deepest:  </a:t>
            </a: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Long ago we chose farmland over wet land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Google Shape;173;p8"/>
          <p:cNvSpPr/>
          <p:nvPr/>
        </p:nvSpPr>
        <p:spPr>
          <a:xfrm>
            <a:off x="658440" y="5834880"/>
            <a:ext cx="674568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1600" b="1" i="1" u="none" strike="noStrike">
                <a:solidFill>
                  <a:srgbClr val="f2b705"/>
                </a:solidFill>
                <a:effectLst/>
                <a:uFillTx/>
                <a:latin typeface="Calibri"/>
                <a:ea typeface="Calibri"/>
              </a:rPr>
              <a:t>This way of looking — past the surface to the hidden causes — is called an ICEBERG DIAGRAM.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7" name="Google Shape;174;p8"/>
          <p:cNvPicPr/>
          <p:nvPr/>
        </p:nvPicPr>
        <p:blipFill>
          <a:blip r:embed="rId2">
            <a:alphaModFix amt="35000"/>
          </a:blip>
          <a:stretch/>
        </p:blipFill>
        <p:spPr>
          <a:xfrm>
            <a:off x="8393040" y="3392280"/>
            <a:ext cx="3798000" cy="3465360"/>
          </a:xfrm>
          <a:prstGeom prst="rect">
            <a:avLst/>
          </a:prstGeom>
          <a:solidFill>
            <a:srgbClr val="0f2e3d">
              <a:alpha val="35000"/>
            </a:srgbClr>
          </a:solidFill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80;p9" descr="photos/lily_kayak_bg.png"/>
          <p:cNvPicPr/>
          <p:nvPr/>
        </p:nvPicPr>
        <p:blipFill>
          <a:blip r:embed="rId1"/>
          <a:stretch/>
        </p:blipFill>
        <p:spPr>
          <a:xfrm>
            <a:off x="0" y="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9" name="Google Shape;181;p9"/>
          <p:cNvSpPr/>
          <p:nvPr/>
        </p:nvSpPr>
        <p:spPr>
          <a:xfrm>
            <a:off x="0" y="0"/>
            <a:ext cx="12191400" cy="6857640"/>
          </a:xfrm>
          <a:prstGeom prst="rect">
            <a:avLst/>
          </a:prstGeom>
          <a:solidFill>
            <a:srgbClr val="0f2e3d">
              <a:alpha val="4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160" name="Google Shape;182;p9"/>
          <p:cNvSpPr/>
          <p:nvPr/>
        </p:nvSpPr>
        <p:spPr>
          <a:xfrm>
            <a:off x="0" y="0"/>
            <a:ext cx="6949080" cy="6857640"/>
          </a:xfrm>
          <a:prstGeom prst="rect">
            <a:avLst/>
          </a:prstGeom>
          <a:solidFill>
            <a:srgbClr val="3e7d52">
              <a:alpha val="42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sp>
        <p:nvSpPr>
          <p:cNvPr id="161" name="Google Shape;183;p9"/>
          <p:cNvSpPr/>
          <p:nvPr/>
        </p:nvSpPr>
        <p:spPr>
          <a:xfrm>
            <a:off x="731520" y="1554480"/>
            <a:ext cx="54860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2000" b="1" u="none" strike="noStrike">
                <a:solidFill>
                  <a:srgbClr val="f2b705"/>
                </a:solidFill>
                <a:effectLst/>
                <a:uFillTx/>
                <a:latin typeface="Calibri"/>
                <a:ea typeface="Calibri"/>
              </a:rPr>
              <a:t>PART 2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Google Shape;184;p9"/>
          <p:cNvSpPr/>
          <p:nvPr/>
        </p:nvSpPr>
        <p:spPr>
          <a:xfrm>
            <a:off x="731520" y="2057400"/>
            <a:ext cx="8229240" cy="822600"/>
          </a:xfrm>
          <a:prstGeom prst="rect">
            <a:avLst/>
          </a:prstGeom>
          <a:noFill/>
          <a:ln w="0">
            <a:noFill/>
          </a:ln>
          <a:effectLst>
            <a:outerShdw algn="bl" blurRad="50760" dir="5400000" dist="25560" rotWithShape="0">
              <a:srgbClr val="000000">
                <a:alpha val="5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4400" b="1" u="none" strike="noStrike">
                <a:solidFill>
                  <a:srgbClr val="ffffff"/>
                </a:solidFill>
                <a:effectLst/>
                <a:uFillTx/>
                <a:latin typeface="Bookman Old Style"/>
                <a:ea typeface="Bookman Old Style"/>
              </a:rPr>
              <a:t>Wetlands &amp; the Fens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Google Shape;185;p9"/>
          <p:cNvSpPr/>
          <p:nvPr/>
        </p:nvSpPr>
        <p:spPr>
          <a:xfrm>
            <a:off x="749880" y="3108960"/>
            <a:ext cx="731484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lang="en-US" sz="3000" b="0" i="1" u="none" strike="noStrike">
                <a:solidFill>
                  <a:srgbClr val="f0faf8"/>
                </a:solidFill>
                <a:effectLst/>
                <a:uFillTx/>
                <a:latin typeface="Calibri"/>
                <a:ea typeface="Calibri"/>
              </a:rPr>
              <a:t>Soggy superheroes that fight the floods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Google Shape;186;p9"/>
          <p:cNvSpPr/>
          <p:nvPr/>
        </p:nvSpPr>
        <p:spPr>
          <a:xfrm>
            <a:off x="777240" y="4069080"/>
            <a:ext cx="914040" cy="914040"/>
          </a:xfrm>
          <a:prstGeom prst="ellipse">
            <a:avLst/>
          </a:prstGeom>
          <a:solidFill>
            <a:srgbClr val="1c729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  <a:ea typeface="Arial"/>
            </a:endParaRPr>
          </a:p>
        </p:txBody>
      </p:sp>
      <p:pic>
        <p:nvPicPr>
          <p:cNvPr id="165" name="Google Shape;187;p9" descr="preencoded.png"/>
          <p:cNvPicPr/>
          <p:nvPr/>
        </p:nvPicPr>
        <p:blipFill>
          <a:blip r:embed="rId2"/>
          <a:stretch/>
        </p:blipFill>
        <p:spPr>
          <a:xfrm>
            <a:off x="996840" y="4288680"/>
            <a:ext cx="475200" cy="475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16631</TotalTime>
  <Application>LibreOffice/25.8.6.2$Linux_X86_64 LibreOffice_project/580$Build-2</Application>
  <AppVersion>15.0000</AppVersion>
  <Words>2712</Words>
  <Paragraphs>273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2026-06-23T13:32:14Z</dcterms:created>
  <dc:creator>Nico</dc:creator>
  <dc:description/>
  <dc:language>en-US</dc:language>
  <cp:lastModifiedBy/>
  <dcterms:modified xsi:type="dcterms:W3CDTF">2026-07-06T21:37:01Z</dcterms:modified>
  <cp:revision>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22</vt:i4>
  </property>
  <property fmtid="{D5CDD505-2E9C-101B-9397-08002B2CF9AE}" pid="3" name="PresentationFormat">
    <vt:lpwstr>Widescreen</vt:lpwstr>
  </property>
  <property fmtid="{D5CDD505-2E9C-101B-9397-08002B2CF9AE}" pid="4" name="Slides">
    <vt:i4>22</vt:i4>
  </property>
</Properties>
</file>